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3"/>
  </p:notesMasterIdLst>
  <p:sldIdLst>
    <p:sldId id="256" r:id="rId2"/>
    <p:sldId id="258" r:id="rId3"/>
    <p:sldId id="259" r:id="rId4"/>
    <p:sldId id="260" r:id="rId5"/>
    <p:sldId id="261" r:id="rId6"/>
    <p:sldId id="262" r:id="rId7"/>
    <p:sldId id="263" r:id="rId8"/>
    <p:sldId id="264" r:id="rId9"/>
    <p:sldId id="265" r:id="rId10"/>
    <p:sldId id="266" r:id="rId11"/>
    <p:sldId id="267"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8" roundtripDataSignature="AMtx7mhBXkguUogwZQMdbucqgmUEM/583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2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 name="Google Shape;5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7e1e5362a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g17e1e5362a4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0" name="Google Shape;130;g17e1e5362a4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 name="Google Shape;13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 name="Google Shape;6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 name="Google Shape;7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7e1e5362a4_0_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 name="Google Shape;84;g17e1e5362a4_0_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647007945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 name="Google Shape;90;g1647007945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 name="Google Shape;9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2" name="Google Shape;12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
        <p:cNvGrpSpPr/>
        <p:nvPr/>
      </p:nvGrpSpPr>
      <p:grpSpPr>
        <a:xfrm>
          <a:off x="0" y="0"/>
          <a:ext cx="0" cy="0"/>
          <a:chOff x="0" y="0"/>
          <a:chExt cx="0" cy="0"/>
        </a:xfrm>
      </p:grpSpPr>
      <p:pic>
        <p:nvPicPr>
          <p:cNvPr id="15" name="Google Shape;15;p10" descr="090512_118_tk_sr.jpg"/>
          <p:cNvPicPr preferRelativeResize="0"/>
          <p:nvPr/>
        </p:nvPicPr>
        <p:blipFill rotWithShape="1">
          <a:blip r:embed="rId2">
            <a:alphaModFix/>
          </a:blip>
          <a:srcRect/>
          <a:stretch/>
        </p:blipFill>
        <p:spPr>
          <a:xfrm>
            <a:off x="0" y="-1823071"/>
            <a:ext cx="9144000" cy="6084541"/>
          </a:xfrm>
          <a:prstGeom prst="rect">
            <a:avLst/>
          </a:prstGeom>
          <a:noFill/>
          <a:ln>
            <a:noFill/>
          </a:ln>
        </p:spPr>
      </p:pic>
      <p:pic>
        <p:nvPicPr>
          <p:cNvPr id="16" name="Google Shape;16;p10" descr="vcu-ppt-footer-cover.eps"/>
          <p:cNvPicPr preferRelativeResize="0"/>
          <p:nvPr/>
        </p:nvPicPr>
        <p:blipFill rotWithShape="1">
          <a:blip r:embed="rId3">
            <a:alphaModFix/>
          </a:blip>
          <a:srcRect/>
          <a:stretch/>
        </p:blipFill>
        <p:spPr>
          <a:xfrm>
            <a:off x="0" y="2120900"/>
            <a:ext cx="9144000" cy="3035300"/>
          </a:xfrm>
          <a:prstGeom prst="rect">
            <a:avLst/>
          </a:prstGeom>
          <a:noFill/>
          <a:ln>
            <a:noFill/>
          </a:ln>
        </p:spPr>
      </p:pic>
      <p:sp>
        <p:nvSpPr>
          <p:cNvPr id="17" name="Google Shape;17;p1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8" name="Google Shape;18;p10"/>
          <p:cNvSpPr txBox="1">
            <a:spLocks noGrp="1"/>
          </p:cNvSpPr>
          <p:nvPr>
            <p:ph type="subTitle" idx="1"/>
          </p:nvPr>
        </p:nvSpPr>
        <p:spPr>
          <a:xfrm>
            <a:off x="1193800" y="3048000"/>
            <a:ext cx="6400800" cy="9271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19" name="Google Shape;19;p10"/>
          <p:cNvPicPr preferRelativeResize="0"/>
          <p:nvPr/>
        </p:nvPicPr>
        <p:blipFill rotWithShape="1">
          <a:blip r:embed="rId4">
            <a:alphaModFix/>
          </a:blip>
          <a:srcRect/>
          <a:stretch/>
        </p:blipFill>
        <p:spPr>
          <a:xfrm>
            <a:off x="437699" y="4105895"/>
            <a:ext cx="2245166" cy="66136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1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1"/>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1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4"/>
        <p:cNvGrpSpPr/>
        <p:nvPr/>
      </p:nvGrpSpPr>
      <p:grpSpPr>
        <a:xfrm>
          <a:off x="0" y="0"/>
          <a:ext cx="0" cy="0"/>
          <a:chOff x="0" y="0"/>
          <a:chExt cx="0" cy="0"/>
        </a:xfrm>
      </p:grpSpPr>
      <p:sp>
        <p:nvSpPr>
          <p:cNvPr id="25" name="Google Shape;25;p1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3"/>
          <p:cNvSpPr txBox="1">
            <a:spLocks noGrp="1"/>
          </p:cNvSpPr>
          <p:nvPr>
            <p:ph type="body" idx="1"/>
          </p:nvPr>
        </p:nvSpPr>
        <p:spPr>
          <a:xfrm>
            <a:off x="457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7" name="Google Shape;27;p13"/>
          <p:cNvSpPr txBox="1">
            <a:spLocks noGrp="1"/>
          </p:cNvSpPr>
          <p:nvPr>
            <p:ph type="body" idx="2"/>
          </p:nvPr>
        </p:nvSpPr>
        <p:spPr>
          <a:xfrm>
            <a:off x="4648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8" name="Google Shape;28;p1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12"/>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2"/>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2" name="Google Shape;32;p1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3"/>
        <p:cNvGrpSpPr/>
        <p:nvPr/>
      </p:nvGrpSpPr>
      <p:grpSpPr>
        <a:xfrm>
          <a:off x="0" y="0"/>
          <a:ext cx="0" cy="0"/>
          <a:chOff x="0" y="0"/>
          <a:chExt cx="0" cy="0"/>
        </a:xfrm>
      </p:grpSpPr>
      <p:sp>
        <p:nvSpPr>
          <p:cNvPr id="34" name="Google Shape;34;p14"/>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4"/>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6" name="Google Shape;36;p14"/>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7" name="Google Shape;37;p14"/>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8" name="Google Shape;38;p14"/>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9" name="Google Shape;39;p1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1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1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5"/>
        <p:cNvGrpSpPr/>
        <p:nvPr/>
      </p:nvGrpSpPr>
      <p:grpSpPr>
        <a:xfrm>
          <a:off x="0" y="0"/>
          <a:ext cx="0" cy="0"/>
          <a:chOff x="0" y="0"/>
          <a:chExt cx="0" cy="0"/>
        </a:xfrm>
      </p:grpSpPr>
      <p:sp>
        <p:nvSpPr>
          <p:cNvPr id="46" name="Google Shape;46;p17"/>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7"/>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48" name="Google Shape;48;p17"/>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49" name="Google Shape;49;p1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0"/>
        <p:cNvGrpSpPr/>
        <p:nvPr/>
      </p:nvGrpSpPr>
      <p:grpSpPr>
        <a:xfrm>
          <a:off x="0" y="0"/>
          <a:ext cx="0" cy="0"/>
          <a:chOff x="0" y="0"/>
          <a:chExt cx="0" cy="0"/>
        </a:xfrm>
      </p:grpSpPr>
      <p:sp>
        <p:nvSpPr>
          <p:cNvPr id="51" name="Google Shape;51;p18"/>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8"/>
          <p:cNvSpPr>
            <a:spLocks noGrp="1"/>
          </p:cNvSpPr>
          <p:nvPr>
            <p:ph type="pic" idx="2"/>
          </p:nvPr>
        </p:nvSpPr>
        <p:spPr>
          <a:xfrm>
            <a:off x="1792288" y="459581"/>
            <a:ext cx="5486400" cy="3086100"/>
          </a:xfrm>
          <a:prstGeom prst="rect">
            <a:avLst/>
          </a:prstGeom>
          <a:noFill/>
          <a:ln>
            <a:noFill/>
          </a:ln>
        </p:spPr>
      </p:sp>
      <p:sp>
        <p:nvSpPr>
          <p:cNvPr id="53" name="Google Shape;53;p18"/>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4" name="Google Shape;54;p1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9"/>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3" name="Google Shape;13;p9" descr="vcu-ppt-footer-gray.eps"/>
          <p:cNvPicPr preferRelativeResize="0"/>
          <p:nvPr/>
        </p:nvPicPr>
        <p:blipFill rotWithShape="1">
          <a:blip r:embed="rId11">
            <a:alphaModFix/>
          </a:blip>
          <a:srcRect/>
          <a:stretch/>
        </p:blipFill>
        <p:spPr>
          <a:xfrm>
            <a:off x="0" y="4347972"/>
            <a:ext cx="5905266" cy="795528"/>
          </a:xfrm>
          <a:prstGeom prst="rect">
            <a:avLst/>
          </a:prstGeom>
          <a:noFill/>
          <a:ln>
            <a:noFill/>
          </a:ln>
          <a:effectLst>
            <a:outerShdw blurRad="152400" dist="25400" dir="16200000" sx="102000" sy="102000" algn="tl" rotWithShape="0">
              <a:srgbClr val="000000">
                <a:alpha val="20000"/>
              </a:srgbClr>
            </a:outerShdw>
          </a:effectLst>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hyperlink" Target="mailto:mcnairscholar@vcu.edu"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9.jpg"/><Relationship Id="rId5" Type="http://schemas.openxmlformats.org/officeDocument/2006/relationships/hyperlink" Target="http://www.youtube.com/watch?v=HCnSzCXUipI" TargetMode="External"/><Relationship Id="rId4" Type="http://schemas.openxmlformats.org/officeDocument/2006/relationships/hyperlink" Target="https://mediahub.unl.edu/media/18357"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mcnair.wisc.edu/faculty-mentor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mcnair.wisc.edu/faculty-mentor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mcnair.wisc.edu/faculty-mentor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mcnair.wisc.edu/faculty-mentor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
          <p:cNvSpPr txBox="1">
            <a:spLocks noGrp="1"/>
          </p:cNvSpPr>
          <p:nvPr>
            <p:ph type="subTitle" idx="1"/>
          </p:nvPr>
        </p:nvSpPr>
        <p:spPr>
          <a:xfrm>
            <a:off x="87084" y="2346960"/>
            <a:ext cx="9056915" cy="166878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4400"/>
              <a:buNone/>
            </a:pPr>
            <a:r>
              <a:rPr lang="en-US" dirty="0">
                <a:solidFill>
                  <a:schemeClr val="dk1"/>
                </a:solidFill>
              </a:rPr>
              <a:t>TR</a:t>
            </a:r>
            <a:r>
              <a:rPr lang="en-US" dirty="0">
                <a:solidFill>
                  <a:srgbClr val="FF0000"/>
                </a:solidFill>
              </a:rPr>
              <a:t>I</a:t>
            </a:r>
            <a:r>
              <a:rPr lang="en-US" dirty="0">
                <a:solidFill>
                  <a:schemeClr val="dk1"/>
                </a:solidFill>
              </a:rPr>
              <a:t>O</a:t>
            </a:r>
            <a:r>
              <a:rPr lang="en-US" sz="4400" dirty="0">
                <a:solidFill>
                  <a:schemeClr val="dk1"/>
                </a:solidFill>
              </a:rPr>
              <a:t> </a:t>
            </a:r>
            <a:endParaRPr dirty="0"/>
          </a:p>
          <a:p>
            <a:pPr marL="0" lvl="0" indent="0" algn="ctr" rtl="0">
              <a:lnSpc>
                <a:spcPct val="100000"/>
              </a:lnSpc>
              <a:spcBef>
                <a:spcPts val="0"/>
              </a:spcBef>
              <a:spcAft>
                <a:spcPts val="0"/>
              </a:spcAft>
              <a:buClr>
                <a:schemeClr val="dk1"/>
              </a:buClr>
              <a:buSzPts val="3200"/>
              <a:buNone/>
            </a:pPr>
            <a:r>
              <a:rPr lang="en-US" sz="2000" dirty="0">
                <a:solidFill>
                  <a:schemeClr val="dk1"/>
                </a:solidFill>
              </a:rPr>
              <a:t>Ronald E. McNair Post-Baccalaureate Scholars Program</a:t>
            </a:r>
          </a:p>
          <a:p>
            <a:pPr marL="0" lvl="0" indent="0" algn="ctr" rtl="0">
              <a:lnSpc>
                <a:spcPct val="100000"/>
              </a:lnSpc>
              <a:spcBef>
                <a:spcPts val="0"/>
              </a:spcBef>
              <a:spcAft>
                <a:spcPts val="0"/>
              </a:spcAft>
              <a:buClr>
                <a:schemeClr val="dk1"/>
              </a:buClr>
              <a:buSzPts val="3200"/>
              <a:buNone/>
            </a:pPr>
            <a:r>
              <a:rPr lang="en-US" sz="2000" dirty="0">
                <a:solidFill>
                  <a:schemeClr val="dk1"/>
                </a:solidFill>
              </a:rPr>
              <a:t>Presentation to Faculty Senate</a:t>
            </a:r>
          </a:p>
          <a:p>
            <a:pPr marL="0" lvl="0" indent="0" algn="ctr" rtl="0">
              <a:lnSpc>
                <a:spcPct val="100000"/>
              </a:lnSpc>
              <a:spcBef>
                <a:spcPts val="0"/>
              </a:spcBef>
              <a:spcAft>
                <a:spcPts val="0"/>
              </a:spcAft>
              <a:buClr>
                <a:schemeClr val="dk1"/>
              </a:buClr>
              <a:buSzPts val="3200"/>
              <a:buNone/>
            </a:pPr>
            <a:r>
              <a:rPr lang="en-US" sz="2000" dirty="0">
                <a:solidFill>
                  <a:schemeClr val="dk1"/>
                </a:solidFill>
              </a:rPr>
              <a:t>November 29, 2022 </a:t>
            </a:r>
          </a:p>
          <a:p>
            <a:pPr marL="0" lvl="0" indent="0" algn="ctr" rtl="0">
              <a:lnSpc>
                <a:spcPct val="100000"/>
              </a:lnSpc>
              <a:spcBef>
                <a:spcPts val="0"/>
              </a:spcBef>
              <a:spcAft>
                <a:spcPts val="0"/>
              </a:spcAft>
              <a:buClr>
                <a:schemeClr val="dk1"/>
              </a:buClr>
              <a:buSzPts val="3200"/>
              <a:buNone/>
            </a:pPr>
            <a:endParaRPr sz="2400" dirty="0"/>
          </a:p>
        </p:txBody>
      </p:sp>
      <p:sp>
        <p:nvSpPr>
          <p:cNvPr id="60" name="Google Shape;60;p1"/>
          <p:cNvSpPr txBox="1"/>
          <p:nvPr/>
        </p:nvSpPr>
        <p:spPr>
          <a:xfrm>
            <a:off x="2670628" y="4164751"/>
            <a:ext cx="48408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Strategic Enrollment Management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and Student Success &amp; The Graduate School</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131"/>
        <p:cNvGrpSpPr/>
        <p:nvPr/>
      </p:nvGrpSpPr>
      <p:grpSpPr>
        <a:xfrm>
          <a:off x="0" y="0"/>
          <a:ext cx="0" cy="0"/>
          <a:chOff x="0" y="0"/>
          <a:chExt cx="0" cy="0"/>
        </a:xfrm>
      </p:grpSpPr>
      <p:sp>
        <p:nvSpPr>
          <p:cNvPr id="132" name="Google Shape;132;g17e1e5362a4_0_0"/>
          <p:cNvSpPr txBox="1">
            <a:spLocks noGrp="1"/>
          </p:cNvSpPr>
          <p:nvPr>
            <p:ph type="title"/>
          </p:nvPr>
        </p:nvSpPr>
        <p:spPr>
          <a:xfrm>
            <a:off x="457200" y="205979"/>
            <a:ext cx="8229600" cy="857400"/>
          </a:xfrm>
          <a:prstGeom prst="rect">
            <a:avLst/>
          </a:prstGeom>
          <a:solidFill>
            <a:srgbClr val="FFBA0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Scholar Recruitment Process</a:t>
            </a:r>
            <a:endParaRPr/>
          </a:p>
        </p:txBody>
      </p:sp>
      <p:sp>
        <p:nvSpPr>
          <p:cNvPr id="133" name="Google Shape;133;g17e1e5362a4_0_0"/>
          <p:cNvSpPr txBox="1">
            <a:spLocks noGrp="1"/>
          </p:cNvSpPr>
          <p:nvPr>
            <p:ph type="body" idx="1"/>
          </p:nvPr>
        </p:nvSpPr>
        <p:spPr>
          <a:xfrm>
            <a:off x="457200" y="1052400"/>
            <a:ext cx="8229600" cy="3544500"/>
          </a:xfrm>
          <a:prstGeom prst="rect">
            <a:avLst/>
          </a:prstGeom>
          <a:noFill/>
          <a:ln>
            <a:noFill/>
          </a:ln>
        </p:spPr>
        <p:txBody>
          <a:bodyPr spcFirstLastPara="1" wrap="square" lIns="91425" tIns="45700" rIns="91425" bIns="45700" anchor="t" anchorCtr="0">
            <a:normAutofit fontScale="55000" lnSpcReduction="20000"/>
          </a:bodyPr>
          <a:lstStyle/>
          <a:p>
            <a:pPr marL="342900" lvl="0" indent="-317705" algn="l" rtl="0">
              <a:lnSpc>
                <a:spcPct val="100000"/>
              </a:lnSpc>
              <a:spcBef>
                <a:spcPts val="0"/>
              </a:spcBef>
              <a:spcAft>
                <a:spcPts val="0"/>
              </a:spcAft>
              <a:buClr>
                <a:srgbClr val="000000"/>
              </a:buClr>
              <a:buSzPct val="100000"/>
              <a:buFont typeface="Noto Sans Symbols"/>
              <a:buChar char="❖"/>
            </a:pPr>
            <a:r>
              <a:rPr lang="en-US" sz="2550">
                <a:solidFill>
                  <a:srgbClr val="000000"/>
                </a:solidFill>
              </a:rPr>
              <a:t>Information Sessions were scheduled all month in October</a:t>
            </a:r>
            <a:endParaRPr sz="2550"/>
          </a:p>
          <a:p>
            <a:pPr marL="342900" lvl="0" indent="-317705" algn="l" rtl="0">
              <a:lnSpc>
                <a:spcPct val="100000"/>
              </a:lnSpc>
              <a:spcBef>
                <a:spcPts val="360"/>
              </a:spcBef>
              <a:spcAft>
                <a:spcPts val="0"/>
              </a:spcAft>
              <a:buClr>
                <a:srgbClr val="000000"/>
              </a:buClr>
              <a:buSzPct val="100000"/>
              <a:buFont typeface="Noto Sans Symbols"/>
              <a:buChar char="❖"/>
            </a:pPr>
            <a:r>
              <a:rPr lang="en-US" sz="2550">
                <a:solidFill>
                  <a:srgbClr val="000000"/>
                </a:solidFill>
              </a:rPr>
              <a:t>Students must:</a:t>
            </a:r>
            <a:endParaRPr sz="2550"/>
          </a:p>
          <a:p>
            <a:pPr marL="742950" lvl="1" indent="-273685" algn="l" rtl="0">
              <a:lnSpc>
                <a:spcPct val="100000"/>
              </a:lnSpc>
              <a:spcBef>
                <a:spcPts val="280"/>
              </a:spcBef>
              <a:spcAft>
                <a:spcPts val="0"/>
              </a:spcAft>
              <a:buClr>
                <a:srgbClr val="000000"/>
              </a:buClr>
              <a:buSzPct val="100000"/>
              <a:buFont typeface="Noto Sans Symbols"/>
              <a:buChar char="❖"/>
            </a:pPr>
            <a:r>
              <a:rPr lang="en-US" sz="2200">
                <a:solidFill>
                  <a:srgbClr val="000000"/>
                </a:solidFill>
              </a:rPr>
              <a:t>Attend an information session (in-person or virtual)</a:t>
            </a:r>
            <a:endParaRPr sz="2200"/>
          </a:p>
          <a:p>
            <a:pPr marL="742950" lvl="1" indent="-273685" algn="l" rtl="0">
              <a:lnSpc>
                <a:spcPct val="100000"/>
              </a:lnSpc>
              <a:spcBef>
                <a:spcPts val="280"/>
              </a:spcBef>
              <a:spcAft>
                <a:spcPts val="0"/>
              </a:spcAft>
              <a:buClr>
                <a:srgbClr val="000000"/>
              </a:buClr>
              <a:buSzPct val="100000"/>
              <a:buFont typeface="Noto Sans Symbols"/>
              <a:buChar char="❖"/>
            </a:pPr>
            <a:r>
              <a:rPr lang="en-US" sz="2200">
                <a:solidFill>
                  <a:srgbClr val="000000"/>
                </a:solidFill>
              </a:rPr>
              <a:t>Complete an application (which includes 1 page personal statement, copy of unofficial transcript, income verification form, and 1 faculty recommendation form) - </a:t>
            </a:r>
            <a:r>
              <a:rPr lang="en-US" sz="2200">
                <a:solidFill>
                  <a:srgbClr val="FF0000"/>
                </a:solidFill>
              </a:rPr>
              <a:t>an application link will be sent to all students who attend an information session</a:t>
            </a:r>
            <a:endParaRPr sz="2200">
              <a:solidFill>
                <a:srgbClr val="FF0000"/>
              </a:solidFill>
            </a:endParaRPr>
          </a:p>
          <a:p>
            <a:pPr marL="742950" lvl="1" indent="-273685" algn="l" rtl="0">
              <a:lnSpc>
                <a:spcPct val="100000"/>
              </a:lnSpc>
              <a:spcBef>
                <a:spcPts val="280"/>
              </a:spcBef>
              <a:spcAft>
                <a:spcPts val="0"/>
              </a:spcAft>
              <a:buClr>
                <a:srgbClr val="000000"/>
              </a:buClr>
              <a:buSzPct val="100000"/>
              <a:buFont typeface="Noto Sans Symbols"/>
              <a:buChar char="❖"/>
            </a:pPr>
            <a:r>
              <a:rPr lang="en-US" sz="2200">
                <a:solidFill>
                  <a:srgbClr val="000000"/>
                </a:solidFill>
              </a:rPr>
              <a:t>Attend an interview with McNair staff</a:t>
            </a:r>
            <a:endParaRPr sz="2200"/>
          </a:p>
          <a:p>
            <a:pPr marL="342900" lvl="0" indent="-228600" algn="l" rtl="0">
              <a:lnSpc>
                <a:spcPct val="100000"/>
              </a:lnSpc>
              <a:spcBef>
                <a:spcPts val="360"/>
              </a:spcBef>
              <a:spcAft>
                <a:spcPts val="0"/>
              </a:spcAft>
              <a:buClr>
                <a:schemeClr val="dk1"/>
              </a:buClr>
              <a:buSzPct val="100000"/>
              <a:buFont typeface="Noto Sans Symbols"/>
              <a:buNone/>
            </a:pPr>
            <a:endParaRPr sz="1800">
              <a:solidFill>
                <a:srgbClr val="000000"/>
              </a:solidFill>
            </a:endParaRPr>
          </a:p>
          <a:p>
            <a:pPr marL="342900" lvl="0" indent="-317705" algn="l" rtl="0">
              <a:lnSpc>
                <a:spcPct val="100000"/>
              </a:lnSpc>
              <a:spcBef>
                <a:spcPts val="360"/>
              </a:spcBef>
              <a:spcAft>
                <a:spcPts val="0"/>
              </a:spcAft>
              <a:buClr>
                <a:srgbClr val="000000"/>
              </a:buClr>
              <a:buSzPct val="100000"/>
              <a:buFont typeface="Noto Sans Symbols"/>
              <a:buChar char="❖"/>
            </a:pPr>
            <a:r>
              <a:rPr lang="en-US" sz="2550">
                <a:solidFill>
                  <a:srgbClr val="000000"/>
                </a:solidFill>
              </a:rPr>
              <a:t>If student is selected; </a:t>
            </a:r>
            <a:endParaRPr sz="2550">
              <a:solidFill>
                <a:srgbClr val="000000"/>
              </a:solidFill>
            </a:endParaRPr>
          </a:p>
          <a:p>
            <a:pPr marL="742950" lvl="1" indent="-248284" algn="l" rtl="0">
              <a:lnSpc>
                <a:spcPct val="100000"/>
              </a:lnSpc>
              <a:spcBef>
                <a:spcPts val="360"/>
              </a:spcBef>
              <a:spcAft>
                <a:spcPts val="0"/>
              </a:spcAft>
              <a:buClr>
                <a:srgbClr val="000000"/>
              </a:buClr>
              <a:buSzPct val="100000"/>
              <a:buFont typeface="Noto Sans Symbols"/>
              <a:buChar char="❖"/>
            </a:pPr>
            <a:r>
              <a:rPr lang="en-US" sz="2200">
                <a:solidFill>
                  <a:srgbClr val="000000"/>
                </a:solidFill>
              </a:rPr>
              <a:t>They will be registered for the Real 399 course to begin in January</a:t>
            </a:r>
            <a:endParaRPr sz="2200">
              <a:solidFill>
                <a:srgbClr val="000000"/>
              </a:solidFill>
            </a:endParaRPr>
          </a:p>
          <a:p>
            <a:pPr marL="742950" lvl="1" indent="-248284" algn="l" rtl="0">
              <a:lnSpc>
                <a:spcPct val="100000"/>
              </a:lnSpc>
              <a:spcBef>
                <a:spcPts val="360"/>
              </a:spcBef>
              <a:spcAft>
                <a:spcPts val="0"/>
              </a:spcAft>
              <a:buClr>
                <a:srgbClr val="000000"/>
              </a:buClr>
              <a:buSzPct val="100000"/>
              <a:buChar char="❖"/>
            </a:pPr>
            <a:r>
              <a:rPr lang="en-US" sz="2200">
                <a:solidFill>
                  <a:srgbClr val="000000"/>
                </a:solidFill>
              </a:rPr>
              <a:t>Participate in all McNair sponsored events until graduation</a:t>
            </a:r>
            <a:endParaRPr sz="2200">
              <a:solidFill>
                <a:srgbClr val="000000"/>
              </a:solidFill>
            </a:endParaRPr>
          </a:p>
          <a:p>
            <a:pPr marL="742950" lvl="1" indent="-248284" algn="l" rtl="0">
              <a:lnSpc>
                <a:spcPct val="100000"/>
              </a:lnSpc>
              <a:spcBef>
                <a:spcPts val="360"/>
              </a:spcBef>
              <a:spcAft>
                <a:spcPts val="0"/>
              </a:spcAft>
              <a:buClr>
                <a:srgbClr val="000000"/>
              </a:buClr>
              <a:buSzPct val="100000"/>
              <a:buChar char="❖"/>
            </a:pPr>
            <a:r>
              <a:rPr lang="en-US" sz="2200">
                <a:solidFill>
                  <a:srgbClr val="000000"/>
                </a:solidFill>
              </a:rPr>
              <a:t>Committed to a career path in which a doctorate is required</a:t>
            </a:r>
            <a:endParaRPr sz="2200">
              <a:solidFill>
                <a:srgbClr val="000000"/>
              </a:solidFill>
            </a:endParaRPr>
          </a:p>
          <a:p>
            <a:pPr marL="0" lvl="0" indent="0" algn="l" rtl="0">
              <a:lnSpc>
                <a:spcPct val="100000"/>
              </a:lnSpc>
              <a:spcBef>
                <a:spcPts val="360"/>
              </a:spcBef>
              <a:spcAft>
                <a:spcPts val="0"/>
              </a:spcAft>
              <a:buClr>
                <a:schemeClr val="dk1"/>
              </a:buClr>
              <a:buSzPct val="100000"/>
              <a:buNone/>
            </a:pPr>
            <a:endParaRPr sz="1800"/>
          </a:p>
          <a:p>
            <a:pPr marL="0" lvl="0" indent="0" algn="l" rtl="0">
              <a:lnSpc>
                <a:spcPct val="100000"/>
              </a:lnSpc>
              <a:spcBef>
                <a:spcPts val="600"/>
              </a:spcBef>
              <a:spcAft>
                <a:spcPts val="0"/>
              </a:spcAft>
              <a:buClr>
                <a:schemeClr val="dk1"/>
              </a:buClr>
              <a:buSzPct val="100000"/>
              <a:buNone/>
            </a:pPr>
            <a:endParaRPr sz="3000">
              <a:solidFill>
                <a:srgbClr val="FF0000"/>
              </a:solidFill>
            </a:endParaRPr>
          </a:p>
          <a:p>
            <a:pPr marL="342900" lvl="0" indent="-152400" algn="l" rtl="0">
              <a:lnSpc>
                <a:spcPct val="100000"/>
              </a:lnSpc>
              <a:spcBef>
                <a:spcPts val="600"/>
              </a:spcBef>
              <a:spcAft>
                <a:spcPts val="0"/>
              </a:spcAft>
              <a:buClr>
                <a:schemeClr val="dk1"/>
              </a:buClr>
              <a:buSzPct val="100000"/>
              <a:buNone/>
            </a:pPr>
            <a:endParaRPr sz="3000">
              <a:solidFill>
                <a:srgbClr val="FF0000"/>
              </a:solidFill>
            </a:endParaRPr>
          </a:p>
          <a:p>
            <a:pPr marL="342900" lvl="0" indent="-139700" algn="l" rtl="0">
              <a:lnSpc>
                <a:spcPct val="100000"/>
              </a:lnSpc>
              <a:spcBef>
                <a:spcPts val="640"/>
              </a:spcBef>
              <a:spcAft>
                <a:spcPts val="0"/>
              </a:spcAft>
              <a:buClr>
                <a:schemeClr val="dk1"/>
              </a:buClr>
              <a:buSzPct val="100000"/>
              <a:buNone/>
            </a:pPr>
            <a:endParaRPr/>
          </a:p>
        </p:txBody>
      </p:sp>
      <p:pic>
        <p:nvPicPr>
          <p:cNvPr id="134" name="Google Shape;134;g17e1e5362a4_0_0"/>
          <p:cNvPicPr preferRelativeResize="0"/>
          <p:nvPr/>
        </p:nvPicPr>
        <p:blipFill rotWithShape="1">
          <a:blip r:embed="rId4">
            <a:alphaModFix/>
          </a:blip>
          <a:srcRect/>
          <a:stretch/>
        </p:blipFill>
        <p:spPr>
          <a:xfrm>
            <a:off x="6204476" y="3883716"/>
            <a:ext cx="2194750" cy="71329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139"/>
        <p:cNvGrpSpPr/>
        <p:nvPr/>
      </p:nvGrpSpPr>
      <p:grpSpPr>
        <a:xfrm>
          <a:off x="0" y="0"/>
          <a:ext cx="0" cy="0"/>
          <a:chOff x="0" y="0"/>
          <a:chExt cx="0" cy="0"/>
        </a:xfrm>
      </p:grpSpPr>
      <p:sp>
        <p:nvSpPr>
          <p:cNvPr id="140" name="Google Shape;140;p8"/>
          <p:cNvSpPr txBox="1">
            <a:spLocks noGrp="1"/>
          </p:cNvSpPr>
          <p:nvPr>
            <p:ph type="title"/>
          </p:nvPr>
        </p:nvSpPr>
        <p:spPr>
          <a:xfrm>
            <a:off x="457200" y="205979"/>
            <a:ext cx="8229600" cy="857250"/>
          </a:xfrm>
          <a:prstGeom prst="rect">
            <a:avLst/>
          </a:prstGeom>
          <a:solidFill>
            <a:srgbClr val="FFBA0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Questions????</a:t>
            </a:r>
            <a:endParaRPr/>
          </a:p>
        </p:txBody>
      </p:sp>
      <p:pic>
        <p:nvPicPr>
          <p:cNvPr id="141" name="Google Shape;141;p8"/>
          <p:cNvPicPr preferRelativeResize="0"/>
          <p:nvPr/>
        </p:nvPicPr>
        <p:blipFill rotWithShape="1">
          <a:blip r:embed="rId4">
            <a:alphaModFix/>
          </a:blip>
          <a:srcRect/>
          <a:stretch/>
        </p:blipFill>
        <p:spPr>
          <a:xfrm>
            <a:off x="6433683" y="3400425"/>
            <a:ext cx="2619375" cy="1743075"/>
          </a:xfrm>
          <a:prstGeom prst="rect">
            <a:avLst/>
          </a:prstGeom>
          <a:noFill/>
          <a:ln>
            <a:noFill/>
          </a:ln>
        </p:spPr>
      </p:pic>
      <p:pic>
        <p:nvPicPr>
          <p:cNvPr id="142" name="Google Shape;142;p8"/>
          <p:cNvPicPr preferRelativeResize="0"/>
          <p:nvPr/>
        </p:nvPicPr>
        <p:blipFill rotWithShape="1">
          <a:blip r:embed="rId5">
            <a:alphaModFix/>
          </a:blip>
          <a:srcRect/>
          <a:stretch/>
        </p:blipFill>
        <p:spPr>
          <a:xfrm>
            <a:off x="0" y="1102236"/>
            <a:ext cx="2306340" cy="1537560"/>
          </a:xfrm>
          <a:prstGeom prst="rect">
            <a:avLst/>
          </a:prstGeom>
          <a:noFill/>
          <a:ln>
            <a:noFill/>
          </a:ln>
        </p:spPr>
      </p:pic>
      <p:pic>
        <p:nvPicPr>
          <p:cNvPr id="143" name="Google Shape;143;p8"/>
          <p:cNvPicPr preferRelativeResize="0"/>
          <p:nvPr/>
        </p:nvPicPr>
        <p:blipFill rotWithShape="1">
          <a:blip r:embed="rId6">
            <a:alphaModFix/>
          </a:blip>
          <a:srcRect/>
          <a:stretch/>
        </p:blipFill>
        <p:spPr>
          <a:xfrm>
            <a:off x="2445657" y="2342120"/>
            <a:ext cx="3810000" cy="1706724"/>
          </a:xfrm>
          <a:prstGeom prst="rect">
            <a:avLst/>
          </a:prstGeom>
          <a:noFill/>
          <a:ln>
            <a:noFill/>
          </a:ln>
        </p:spPr>
      </p:pic>
      <p:sp>
        <p:nvSpPr>
          <p:cNvPr id="144" name="Google Shape;144;p8"/>
          <p:cNvSpPr txBox="1"/>
          <p:nvPr/>
        </p:nvSpPr>
        <p:spPr>
          <a:xfrm>
            <a:off x="5914675" y="1231050"/>
            <a:ext cx="2964300" cy="861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Contact us</a:t>
            </a: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0" i="0" u="sng" strike="noStrike" cap="none">
                <a:solidFill>
                  <a:schemeClr val="hlink"/>
                </a:solidFill>
                <a:latin typeface="Calibri"/>
                <a:ea typeface="Calibri"/>
                <a:cs typeface="Calibri"/>
                <a:sym typeface="Calibri"/>
                <a:hlinkClick r:id="rId7"/>
              </a:rPr>
              <a:t>mcnairscholar@vcu.edu</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70"/>
        <p:cNvGrpSpPr/>
        <p:nvPr/>
      </p:nvGrpSpPr>
      <p:grpSpPr>
        <a:xfrm>
          <a:off x="0" y="0"/>
          <a:ext cx="0" cy="0"/>
          <a:chOff x="0" y="0"/>
          <a:chExt cx="0" cy="0"/>
        </a:xfrm>
      </p:grpSpPr>
      <p:sp>
        <p:nvSpPr>
          <p:cNvPr id="71" name="Google Shape;71;p2"/>
          <p:cNvSpPr txBox="1">
            <a:spLocks noGrp="1"/>
          </p:cNvSpPr>
          <p:nvPr>
            <p:ph type="title"/>
          </p:nvPr>
        </p:nvSpPr>
        <p:spPr>
          <a:xfrm>
            <a:off x="457200" y="205979"/>
            <a:ext cx="8229600" cy="857250"/>
          </a:xfrm>
          <a:prstGeom prst="rect">
            <a:avLst/>
          </a:prstGeom>
          <a:solidFill>
            <a:srgbClr val="FFBA0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McNair Staff Introductions</a:t>
            </a:r>
            <a:endParaRPr/>
          </a:p>
        </p:txBody>
      </p:sp>
      <p:sp>
        <p:nvSpPr>
          <p:cNvPr id="72" name="Google Shape;72;p2"/>
          <p:cNvSpPr txBox="1">
            <a:spLocks noGrp="1"/>
          </p:cNvSpPr>
          <p:nvPr>
            <p:ph type="body" idx="1"/>
          </p:nvPr>
        </p:nvSpPr>
        <p:spPr>
          <a:xfrm>
            <a:off x="512040" y="1225521"/>
            <a:ext cx="8229600" cy="3712000"/>
          </a:xfrm>
          <a:prstGeom prst="rect">
            <a:avLst/>
          </a:prstGeom>
          <a:noFill/>
          <a:ln>
            <a:noFill/>
          </a:ln>
        </p:spPr>
        <p:txBody>
          <a:bodyPr spcFirstLastPara="1" wrap="square" lIns="91425" tIns="45700" rIns="91425" bIns="45700" anchor="t" anchorCtr="0">
            <a:normAutofit/>
          </a:bodyPr>
          <a:lstStyle/>
          <a:p>
            <a:pPr marL="0" lvl="0" indent="0" algn="l" rtl="0">
              <a:lnSpc>
                <a:spcPct val="170000"/>
              </a:lnSpc>
              <a:spcBef>
                <a:spcPts val="0"/>
              </a:spcBef>
              <a:spcAft>
                <a:spcPts val="0"/>
              </a:spcAft>
              <a:buClr>
                <a:schemeClr val="dk1"/>
              </a:buClr>
              <a:buSzPts val="2000"/>
              <a:buNone/>
            </a:pPr>
            <a:r>
              <a:rPr lang="en-US" sz="2000" i="1"/>
              <a:t>Dr. Chimene Boone, Executive Director of TRIO Programs</a:t>
            </a:r>
            <a:endParaRPr/>
          </a:p>
          <a:p>
            <a:pPr marL="0" lvl="0" indent="0" algn="l" rtl="0">
              <a:lnSpc>
                <a:spcPct val="170000"/>
              </a:lnSpc>
              <a:spcBef>
                <a:spcPts val="0"/>
              </a:spcBef>
              <a:spcAft>
                <a:spcPts val="0"/>
              </a:spcAft>
              <a:buClr>
                <a:schemeClr val="dk1"/>
              </a:buClr>
              <a:buSzPts val="2000"/>
              <a:buNone/>
            </a:pPr>
            <a:endParaRPr sz="2000" i="1"/>
          </a:p>
          <a:p>
            <a:pPr marL="0" lvl="0" indent="0" algn="l" rtl="0">
              <a:lnSpc>
                <a:spcPct val="170000"/>
              </a:lnSpc>
              <a:spcBef>
                <a:spcPts val="0"/>
              </a:spcBef>
              <a:spcAft>
                <a:spcPts val="0"/>
              </a:spcAft>
              <a:buClr>
                <a:schemeClr val="dk1"/>
              </a:buClr>
              <a:buSzPts val="2000"/>
              <a:buNone/>
            </a:pPr>
            <a:endParaRPr sz="2000" i="1"/>
          </a:p>
          <a:p>
            <a:pPr marL="0" lvl="0" indent="0" algn="l" rtl="0">
              <a:lnSpc>
                <a:spcPct val="170000"/>
              </a:lnSpc>
              <a:spcBef>
                <a:spcPts val="0"/>
              </a:spcBef>
              <a:spcAft>
                <a:spcPts val="0"/>
              </a:spcAft>
              <a:buClr>
                <a:schemeClr val="dk1"/>
              </a:buClr>
              <a:buSzPts val="2000"/>
              <a:buNone/>
            </a:pPr>
            <a:endParaRPr sz="2000" i="1"/>
          </a:p>
          <a:p>
            <a:pPr marL="0" lvl="0" indent="0" algn="l" rtl="0">
              <a:lnSpc>
                <a:spcPct val="170000"/>
              </a:lnSpc>
              <a:spcBef>
                <a:spcPts val="0"/>
              </a:spcBef>
              <a:spcAft>
                <a:spcPts val="0"/>
              </a:spcAft>
              <a:buClr>
                <a:schemeClr val="dk1"/>
              </a:buClr>
              <a:buSzPts val="2000"/>
              <a:buNone/>
            </a:pPr>
            <a:r>
              <a:rPr lang="en-US" sz="2000" i="1"/>
              <a:t>Dr. Jeffery Wilson, P.I. &amp; Associate Dean of the Graduate School 			</a:t>
            </a:r>
            <a:endParaRPr/>
          </a:p>
        </p:txBody>
      </p:sp>
      <p:pic>
        <p:nvPicPr>
          <p:cNvPr id="73" name="Google Shape;73;p2"/>
          <p:cNvPicPr preferRelativeResize="0"/>
          <p:nvPr/>
        </p:nvPicPr>
        <p:blipFill rotWithShape="1">
          <a:blip r:embed="rId4">
            <a:alphaModFix/>
          </a:blip>
          <a:srcRect/>
          <a:stretch/>
        </p:blipFill>
        <p:spPr>
          <a:xfrm>
            <a:off x="6911351" y="1225521"/>
            <a:ext cx="1650674" cy="1431444"/>
          </a:xfrm>
          <a:prstGeom prst="rect">
            <a:avLst/>
          </a:prstGeom>
          <a:noFill/>
          <a:ln>
            <a:noFill/>
          </a:ln>
        </p:spPr>
      </p:pic>
      <p:pic>
        <p:nvPicPr>
          <p:cNvPr id="74" name="Google Shape;74;p2"/>
          <p:cNvPicPr preferRelativeResize="0"/>
          <p:nvPr/>
        </p:nvPicPr>
        <p:blipFill rotWithShape="1">
          <a:blip r:embed="rId5">
            <a:alphaModFix/>
          </a:blip>
          <a:srcRect/>
          <a:stretch/>
        </p:blipFill>
        <p:spPr>
          <a:xfrm>
            <a:off x="7285978" y="3081521"/>
            <a:ext cx="1276047" cy="191407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78"/>
        <p:cNvGrpSpPr/>
        <p:nvPr/>
      </p:nvGrpSpPr>
      <p:grpSpPr>
        <a:xfrm>
          <a:off x="0" y="0"/>
          <a:ext cx="0" cy="0"/>
          <a:chOff x="0" y="0"/>
          <a:chExt cx="0" cy="0"/>
        </a:xfrm>
      </p:grpSpPr>
      <p:sp>
        <p:nvSpPr>
          <p:cNvPr id="79" name="Google Shape;79;p3"/>
          <p:cNvSpPr txBox="1">
            <a:spLocks noGrp="1"/>
          </p:cNvSpPr>
          <p:nvPr>
            <p:ph type="title"/>
          </p:nvPr>
        </p:nvSpPr>
        <p:spPr>
          <a:xfrm>
            <a:off x="457200" y="205979"/>
            <a:ext cx="8229600" cy="857250"/>
          </a:xfrm>
          <a:prstGeom prst="rect">
            <a:avLst/>
          </a:prstGeom>
          <a:solidFill>
            <a:srgbClr val="FFBA0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US"/>
              <a:t>What is the McNair Scholars Program?</a:t>
            </a:r>
            <a:endParaRPr/>
          </a:p>
        </p:txBody>
      </p:sp>
      <p:sp>
        <p:nvSpPr>
          <p:cNvPr id="80" name="Google Shape;80;p3"/>
          <p:cNvSpPr txBox="1">
            <a:spLocks noGrp="1"/>
          </p:cNvSpPr>
          <p:nvPr>
            <p:ph type="body" idx="1"/>
          </p:nvPr>
        </p:nvSpPr>
        <p:spPr>
          <a:xfrm>
            <a:off x="512040" y="1225520"/>
            <a:ext cx="8229600" cy="3917979"/>
          </a:xfrm>
          <a:prstGeom prst="rect">
            <a:avLst/>
          </a:prstGeom>
          <a:noFill/>
          <a:ln>
            <a:noFill/>
          </a:ln>
        </p:spPr>
        <p:txBody>
          <a:bodyPr spcFirstLastPara="1" wrap="square" lIns="91425" tIns="45700" rIns="91425" bIns="45700" anchor="t" anchorCtr="0">
            <a:normAutofit fontScale="55000" lnSpcReduction="10000"/>
          </a:bodyPr>
          <a:lstStyle/>
          <a:p>
            <a:pPr marL="0" lvl="0" indent="0" algn="l" rtl="0">
              <a:lnSpc>
                <a:spcPct val="170000"/>
              </a:lnSpc>
              <a:spcBef>
                <a:spcPts val="0"/>
              </a:spcBef>
              <a:spcAft>
                <a:spcPts val="0"/>
              </a:spcAft>
              <a:buClr>
                <a:schemeClr val="dk1"/>
              </a:buClr>
              <a:buSzPct val="134110"/>
              <a:buNone/>
            </a:pPr>
            <a:r>
              <a:rPr lang="en-US" sz="2833"/>
              <a:t>In 1989 one of the Federal TRIO Programs was named after NASA Astronaut Dr. Ronald E. McNair to prepare low income, first generation and underrepresented students for doctoral studies through research and other scholarly activities.  </a:t>
            </a:r>
            <a:r>
              <a:rPr lang="en-US" sz="2833" b="1"/>
              <a:t>To be eligible students meet all of the following criteria:</a:t>
            </a:r>
            <a:endParaRPr sz="2233" b="1"/>
          </a:p>
          <a:p>
            <a:pPr marL="742950" lvl="1" indent="-272325" algn="l" rtl="0">
              <a:lnSpc>
                <a:spcPct val="120000"/>
              </a:lnSpc>
              <a:spcBef>
                <a:spcPts val="0"/>
              </a:spcBef>
              <a:spcAft>
                <a:spcPts val="0"/>
              </a:spcAft>
              <a:buClr>
                <a:schemeClr val="dk1"/>
              </a:buClr>
              <a:buSzPct val="100000"/>
              <a:buChar char="–"/>
            </a:pPr>
            <a:r>
              <a:rPr lang="en-US" sz="2551"/>
              <a:t>Be a </a:t>
            </a:r>
            <a:r>
              <a:rPr lang="en-US" sz="2551" b="1"/>
              <a:t>first-generation</a:t>
            </a:r>
            <a:r>
              <a:rPr lang="en-US" sz="2551"/>
              <a:t> college student (</a:t>
            </a:r>
            <a:r>
              <a:rPr lang="en-US" sz="2551" i="1"/>
              <a:t>neither of the student’s parents completed a bachelor’s degree</a:t>
            </a:r>
            <a:r>
              <a:rPr lang="en-US" sz="2551"/>
              <a:t>).</a:t>
            </a:r>
            <a:endParaRPr sz="2551"/>
          </a:p>
          <a:p>
            <a:pPr marL="742950" lvl="1" indent="-272325" algn="l" rtl="0">
              <a:lnSpc>
                <a:spcPct val="170000"/>
              </a:lnSpc>
              <a:spcBef>
                <a:spcPts val="323"/>
              </a:spcBef>
              <a:spcAft>
                <a:spcPts val="0"/>
              </a:spcAft>
              <a:buClr>
                <a:schemeClr val="dk1"/>
              </a:buClr>
              <a:buSzPct val="100000"/>
              <a:buChar char="–"/>
            </a:pPr>
            <a:r>
              <a:rPr lang="en-US" sz="2551"/>
              <a:t>Qualify as </a:t>
            </a:r>
            <a:r>
              <a:rPr lang="en-US" sz="2551" b="1"/>
              <a:t>low-income</a:t>
            </a:r>
            <a:r>
              <a:rPr lang="en-US" sz="2551"/>
              <a:t> as defined by federal income guidelines.</a:t>
            </a:r>
            <a:endParaRPr sz="2551"/>
          </a:p>
          <a:p>
            <a:pPr marL="742950" lvl="1" indent="-301950" algn="l" rtl="0">
              <a:lnSpc>
                <a:spcPct val="120000"/>
              </a:lnSpc>
              <a:spcBef>
                <a:spcPts val="323"/>
              </a:spcBef>
              <a:spcAft>
                <a:spcPts val="0"/>
              </a:spcAft>
              <a:buClr>
                <a:schemeClr val="dk1"/>
              </a:buClr>
              <a:buSzPct val="133238"/>
              <a:buChar char="–"/>
            </a:pPr>
            <a:r>
              <a:rPr lang="en-US" sz="2551"/>
              <a:t>Be an </a:t>
            </a:r>
            <a:r>
              <a:rPr lang="en-US" sz="2551" b="1"/>
              <a:t>underrepresented undergraduate student </a:t>
            </a:r>
            <a:r>
              <a:rPr lang="en-US" sz="2551"/>
              <a:t>(</a:t>
            </a:r>
            <a:r>
              <a:rPr lang="en-US" sz="2551" i="1"/>
              <a:t>defined as “an individual who is a member of groups underrepresented including Blacks, Hispanics, American Indians, Alaskan Natives, and Pacific Islanders, (Including Native Hawaiians”)	</a:t>
            </a:r>
            <a:r>
              <a:rPr lang="en-US" sz="2900" i="1"/>
              <a:t>		</a:t>
            </a:r>
            <a:r>
              <a:rPr lang="en-US" sz="2000" i="1"/>
              <a:t>						</a:t>
            </a:r>
            <a:endParaRPr/>
          </a:p>
          <a:p>
            <a:pPr marL="0" lvl="0" indent="0" algn="l" rtl="0">
              <a:lnSpc>
                <a:spcPct val="100000"/>
              </a:lnSpc>
              <a:spcBef>
                <a:spcPts val="190"/>
              </a:spcBef>
              <a:spcAft>
                <a:spcPts val="0"/>
              </a:spcAft>
              <a:buClr>
                <a:schemeClr val="dk1"/>
              </a:buClr>
              <a:buSzPct val="100000"/>
              <a:buNone/>
            </a:pPr>
            <a:r>
              <a:rPr lang="en-US" sz="2000" i="1"/>
              <a:t>											</a:t>
            </a:r>
            <a:endParaRPr/>
          </a:p>
        </p:txBody>
      </p:sp>
      <p:pic>
        <p:nvPicPr>
          <p:cNvPr id="81" name="Google Shape;81;p3"/>
          <p:cNvPicPr preferRelativeResize="0"/>
          <p:nvPr/>
        </p:nvPicPr>
        <p:blipFill rotWithShape="1">
          <a:blip r:embed="rId4">
            <a:alphaModFix/>
          </a:blip>
          <a:srcRect/>
          <a:stretch/>
        </p:blipFill>
        <p:spPr>
          <a:xfrm>
            <a:off x="7245127" y="4036427"/>
            <a:ext cx="1496524" cy="10363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85"/>
        <p:cNvGrpSpPr/>
        <p:nvPr/>
      </p:nvGrpSpPr>
      <p:grpSpPr>
        <a:xfrm>
          <a:off x="0" y="0"/>
          <a:ext cx="0" cy="0"/>
          <a:chOff x="0" y="0"/>
          <a:chExt cx="0" cy="0"/>
        </a:xfrm>
      </p:grpSpPr>
      <p:sp>
        <p:nvSpPr>
          <p:cNvPr id="86" name="Google Shape;86;g17e1e5362a4_0_53"/>
          <p:cNvSpPr txBox="1">
            <a:spLocks noGrp="1"/>
          </p:cNvSpPr>
          <p:nvPr>
            <p:ph type="title"/>
          </p:nvPr>
        </p:nvSpPr>
        <p:spPr>
          <a:xfrm>
            <a:off x="457200" y="205979"/>
            <a:ext cx="8229600" cy="857400"/>
          </a:xfrm>
          <a:prstGeom prst="rect">
            <a:avLst/>
          </a:prstGeom>
          <a:solidFill>
            <a:srgbClr val="FFBA0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US"/>
              <a:t>The McNair Scholars Program Does?</a:t>
            </a:r>
            <a:endParaRPr/>
          </a:p>
        </p:txBody>
      </p:sp>
      <p:sp>
        <p:nvSpPr>
          <p:cNvPr id="87" name="Google Shape;87;g17e1e5362a4_0_53"/>
          <p:cNvSpPr txBox="1">
            <a:spLocks noGrp="1"/>
          </p:cNvSpPr>
          <p:nvPr>
            <p:ph type="body" idx="1"/>
          </p:nvPr>
        </p:nvSpPr>
        <p:spPr>
          <a:xfrm>
            <a:off x="512040" y="1225520"/>
            <a:ext cx="8229600" cy="3918000"/>
          </a:xfrm>
          <a:prstGeom prst="rect">
            <a:avLst/>
          </a:prstGeom>
          <a:noFill/>
          <a:ln>
            <a:noFill/>
          </a:ln>
        </p:spPr>
        <p:txBody>
          <a:bodyPr spcFirstLastPara="1" wrap="square" lIns="91425" tIns="45700" rIns="91425" bIns="45700" anchor="t" anchorCtr="0">
            <a:normAutofit fontScale="85000" lnSpcReduction="20000"/>
          </a:bodyPr>
          <a:lstStyle/>
          <a:p>
            <a:pPr marL="457200" lvl="0" indent="-325755" algn="l" rtl="0">
              <a:lnSpc>
                <a:spcPct val="170000"/>
              </a:lnSpc>
              <a:spcBef>
                <a:spcPts val="0"/>
              </a:spcBef>
              <a:spcAft>
                <a:spcPts val="0"/>
              </a:spcAft>
              <a:buSzPct val="70560"/>
              <a:buChar char="•"/>
            </a:pPr>
            <a:r>
              <a:rPr lang="en-US" sz="2551"/>
              <a:t>Scholar orientation </a:t>
            </a:r>
            <a:endParaRPr sz="2551"/>
          </a:p>
          <a:p>
            <a:pPr marL="457200" lvl="0" indent="-366290" algn="l" rtl="0">
              <a:lnSpc>
                <a:spcPct val="170000"/>
              </a:lnSpc>
              <a:spcBef>
                <a:spcPts val="0"/>
              </a:spcBef>
              <a:spcAft>
                <a:spcPts val="0"/>
              </a:spcAft>
              <a:buSzPct val="100000"/>
              <a:buChar char="•"/>
            </a:pPr>
            <a:r>
              <a:rPr lang="en-US" sz="2551"/>
              <a:t>Conduct research</a:t>
            </a:r>
            <a:endParaRPr sz="2551"/>
          </a:p>
          <a:p>
            <a:pPr marL="457200" lvl="0" indent="-366290" algn="l" rtl="0">
              <a:lnSpc>
                <a:spcPct val="170000"/>
              </a:lnSpc>
              <a:spcBef>
                <a:spcPts val="0"/>
              </a:spcBef>
              <a:spcAft>
                <a:spcPts val="0"/>
              </a:spcAft>
              <a:buSzPct val="100000"/>
              <a:buChar char="•"/>
            </a:pPr>
            <a:r>
              <a:rPr lang="en-US" sz="2551"/>
              <a:t>Meetings with mentor</a:t>
            </a:r>
            <a:endParaRPr sz="2551"/>
          </a:p>
          <a:p>
            <a:pPr marL="457200" lvl="0" indent="-366290" algn="l" rtl="0">
              <a:lnSpc>
                <a:spcPct val="170000"/>
              </a:lnSpc>
              <a:spcBef>
                <a:spcPts val="0"/>
              </a:spcBef>
              <a:spcAft>
                <a:spcPts val="0"/>
              </a:spcAft>
              <a:buSzPct val="100000"/>
              <a:buChar char="•"/>
            </a:pPr>
            <a:r>
              <a:rPr lang="en-US" sz="2551"/>
              <a:t>McNair workshops and events</a:t>
            </a:r>
            <a:endParaRPr sz="2551"/>
          </a:p>
          <a:p>
            <a:pPr marL="457200" lvl="0" indent="-366290" algn="l" rtl="0">
              <a:lnSpc>
                <a:spcPct val="170000"/>
              </a:lnSpc>
              <a:spcBef>
                <a:spcPts val="0"/>
              </a:spcBef>
              <a:spcAft>
                <a:spcPts val="0"/>
              </a:spcAft>
              <a:buSzPct val="100000"/>
              <a:buChar char="•"/>
            </a:pPr>
            <a:r>
              <a:rPr lang="en-US" sz="2551"/>
              <a:t>McNair presentation and research poster conferences</a:t>
            </a:r>
            <a:endParaRPr sz="2551"/>
          </a:p>
          <a:p>
            <a:pPr marL="457200" lvl="0" indent="-366290" algn="l" rtl="0">
              <a:lnSpc>
                <a:spcPct val="170000"/>
              </a:lnSpc>
              <a:spcBef>
                <a:spcPts val="0"/>
              </a:spcBef>
              <a:spcAft>
                <a:spcPts val="0"/>
              </a:spcAft>
              <a:buSzPct val="100000"/>
              <a:buChar char="•"/>
            </a:pPr>
            <a:r>
              <a:rPr lang="en-US" sz="2551"/>
              <a:t>Graduate school awareness</a:t>
            </a:r>
            <a:endParaRPr sz="2551"/>
          </a:p>
          <a:p>
            <a:pPr marL="457200" lvl="0" indent="-366290" algn="l" rtl="0">
              <a:lnSpc>
                <a:spcPct val="170000"/>
              </a:lnSpc>
              <a:spcBef>
                <a:spcPts val="0"/>
              </a:spcBef>
              <a:spcAft>
                <a:spcPts val="0"/>
              </a:spcAft>
              <a:buSzPct val="100000"/>
              <a:buChar char="•"/>
            </a:pPr>
            <a:r>
              <a:rPr lang="en-US" sz="2551"/>
              <a:t>Graduate application/GRE assistance</a:t>
            </a:r>
            <a:endParaRPr sz="2551"/>
          </a:p>
          <a:p>
            <a:pPr marL="0" lvl="0" indent="0" algn="l" rtl="0">
              <a:lnSpc>
                <a:spcPct val="100000"/>
              </a:lnSpc>
              <a:spcBef>
                <a:spcPts val="190"/>
              </a:spcBef>
              <a:spcAft>
                <a:spcPts val="0"/>
              </a:spcAft>
              <a:buClr>
                <a:schemeClr val="dk1"/>
              </a:buClr>
              <a:buSzPct val="100000"/>
              <a:buNone/>
            </a:pPr>
            <a:r>
              <a:rPr lang="en-US" sz="2000" i="1"/>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91"/>
        <p:cNvGrpSpPr/>
        <p:nvPr/>
      </p:nvGrpSpPr>
      <p:grpSpPr>
        <a:xfrm>
          <a:off x="0" y="0"/>
          <a:ext cx="0" cy="0"/>
          <a:chOff x="0" y="0"/>
          <a:chExt cx="0" cy="0"/>
        </a:xfrm>
      </p:grpSpPr>
      <p:sp>
        <p:nvSpPr>
          <p:cNvPr id="92" name="Google Shape;92;g1647007945e_0_0"/>
          <p:cNvSpPr txBox="1">
            <a:spLocks noGrp="1"/>
          </p:cNvSpPr>
          <p:nvPr>
            <p:ph type="title"/>
          </p:nvPr>
        </p:nvSpPr>
        <p:spPr>
          <a:xfrm>
            <a:off x="457200" y="205979"/>
            <a:ext cx="8229600" cy="857250"/>
          </a:xfrm>
          <a:prstGeom prst="rect">
            <a:avLst/>
          </a:prstGeom>
          <a:solidFill>
            <a:srgbClr val="FFBA0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Faculty Mentors &amp; McNair</a:t>
            </a:r>
            <a:endParaRPr/>
          </a:p>
        </p:txBody>
      </p:sp>
      <p:sp>
        <p:nvSpPr>
          <p:cNvPr id="93" name="Google Shape;93;g1647007945e_0_0"/>
          <p:cNvSpPr txBox="1">
            <a:spLocks noGrp="1"/>
          </p:cNvSpPr>
          <p:nvPr>
            <p:ph type="body" idx="1"/>
          </p:nvPr>
        </p:nvSpPr>
        <p:spPr>
          <a:xfrm>
            <a:off x="457200" y="900113"/>
            <a:ext cx="4038600" cy="2545556"/>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323"/>
              </a:spcBef>
              <a:spcAft>
                <a:spcPts val="0"/>
              </a:spcAft>
              <a:buSzPts val="2800"/>
              <a:buNone/>
            </a:pPr>
            <a:endParaRPr/>
          </a:p>
          <a:p>
            <a:pPr marL="0" lvl="0" indent="0" algn="l" rtl="0">
              <a:lnSpc>
                <a:spcPct val="100000"/>
              </a:lnSpc>
              <a:spcBef>
                <a:spcPts val="190"/>
              </a:spcBef>
              <a:spcAft>
                <a:spcPts val="0"/>
              </a:spcAft>
              <a:buClr>
                <a:schemeClr val="dk1"/>
              </a:buClr>
              <a:buSzPts val="2000"/>
              <a:buNone/>
            </a:pPr>
            <a:r>
              <a:rPr lang="en-US" sz="2000" i="1"/>
              <a:t>											</a:t>
            </a:r>
            <a:endParaRPr/>
          </a:p>
        </p:txBody>
      </p:sp>
      <p:sp>
        <p:nvSpPr>
          <p:cNvPr id="94" name="Google Shape;94;g1647007945e_0_0"/>
          <p:cNvSpPr txBox="1">
            <a:spLocks noGrp="1"/>
          </p:cNvSpPr>
          <p:nvPr>
            <p:ph type="body" idx="2"/>
          </p:nvPr>
        </p:nvSpPr>
        <p:spPr>
          <a:xfrm>
            <a:off x="4648200" y="900112"/>
            <a:ext cx="4038600" cy="3819033"/>
          </a:xfrm>
          <a:prstGeom prst="rect">
            <a:avLst/>
          </a:prstGeom>
          <a:noFill/>
          <a:ln>
            <a:noFill/>
          </a:ln>
        </p:spPr>
        <p:txBody>
          <a:bodyPr spcFirstLastPara="1" wrap="square" lIns="91425" tIns="45700" rIns="91425" bIns="45700" anchor="t" anchorCtr="0">
            <a:normAutofit fontScale="92500" lnSpcReduction="10000"/>
          </a:bodyPr>
          <a:lstStyle/>
          <a:p>
            <a:pPr marL="457200" lvl="0" indent="-406400" algn="l" rtl="0">
              <a:lnSpc>
                <a:spcPct val="100000"/>
              </a:lnSpc>
              <a:spcBef>
                <a:spcPts val="560"/>
              </a:spcBef>
              <a:spcAft>
                <a:spcPts val="0"/>
              </a:spcAft>
              <a:buClr>
                <a:schemeClr val="dk1"/>
              </a:buClr>
              <a:buSzPct val="108108"/>
              <a:buChar char="•"/>
            </a:pPr>
            <a:r>
              <a:rPr lang="en-US"/>
              <a:t>Noted benefits:</a:t>
            </a:r>
            <a:endParaRPr/>
          </a:p>
          <a:p>
            <a:pPr marL="914400" lvl="1" indent="-381000" algn="l" rtl="0">
              <a:lnSpc>
                <a:spcPct val="100000"/>
              </a:lnSpc>
              <a:spcBef>
                <a:spcPts val="480"/>
              </a:spcBef>
              <a:spcAft>
                <a:spcPts val="0"/>
              </a:spcAft>
              <a:buSzPct val="108108"/>
              <a:buChar char="–"/>
            </a:pPr>
            <a:r>
              <a:rPr lang="en-US"/>
              <a:t>Pleasure of passing on knowledge and skill</a:t>
            </a:r>
            <a:endParaRPr/>
          </a:p>
          <a:p>
            <a:pPr marL="914400" lvl="1" indent="-381000" algn="l" rtl="0">
              <a:lnSpc>
                <a:spcPct val="100000"/>
              </a:lnSpc>
              <a:spcBef>
                <a:spcPts val="480"/>
              </a:spcBef>
              <a:spcAft>
                <a:spcPts val="0"/>
              </a:spcAft>
              <a:buSzPct val="108108"/>
              <a:buChar char="–"/>
            </a:pPr>
            <a:r>
              <a:rPr lang="en-US"/>
              <a:t>Reward of seeing a student’s growth under your guidance</a:t>
            </a:r>
            <a:endParaRPr/>
          </a:p>
          <a:p>
            <a:pPr marL="914400" lvl="1" indent="-381000" algn="l" rtl="0">
              <a:lnSpc>
                <a:spcPct val="100000"/>
              </a:lnSpc>
              <a:spcBef>
                <a:spcPts val="480"/>
              </a:spcBef>
              <a:spcAft>
                <a:spcPts val="0"/>
              </a:spcAft>
              <a:buSzPct val="108108"/>
              <a:buChar char="–"/>
            </a:pPr>
            <a:r>
              <a:rPr lang="en-US"/>
              <a:t>Excitement from learning from students and making joint discoveries</a:t>
            </a:r>
            <a:endParaRPr u="sng">
              <a:solidFill>
                <a:schemeClr val="hlink"/>
              </a:solidFill>
              <a:hlinkClick r:id="rId4"/>
            </a:endParaRPr>
          </a:p>
          <a:p>
            <a:pPr marL="533400" lvl="1" indent="0" algn="l" rtl="0">
              <a:lnSpc>
                <a:spcPct val="100000"/>
              </a:lnSpc>
              <a:spcBef>
                <a:spcPts val="480"/>
              </a:spcBef>
              <a:spcAft>
                <a:spcPts val="0"/>
              </a:spcAft>
              <a:buSzPct val="108108"/>
              <a:buNone/>
            </a:pPr>
            <a:r>
              <a:rPr lang="en-US" u="sng">
                <a:solidFill>
                  <a:schemeClr val="hlink"/>
                </a:solidFill>
                <a:hlinkClick r:id="rId4"/>
              </a:rPr>
              <a:t>https://mediahub.unl.edu/media/18357</a:t>
            </a:r>
            <a:endParaRPr/>
          </a:p>
          <a:p>
            <a:pPr marL="533400" lvl="1" indent="0" algn="l" rtl="0">
              <a:lnSpc>
                <a:spcPct val="100000"/>
              </a:lnSpc>
              <a:spcBef>
                <a:spcPts val="480"/>
              </a:spcBef>
              <a:spcAft>
                <a:spcPts val="0"/>
              </a:spcAft>
              <a:buSzPct val="108108"/>
              <a:buNone/>
            </a:pPr>
            <a:endParaRPr/>
          </a:p>
          <a:p>
            <a:pPr marL="914400" lvl="1" indent="-228600" algn="l" rtl="0">
              <a:lnSpc>
                <a:spcPct val="100000"/>
              </a:lnSpc>
              <a:spcBef>
                <a:spcPts val="480"/>
              </a:spcBef>
              <a:spcAft>
                <a:spcPts val="0"/>
              </a:spcAft>
              <a:buSzPct val="108108"/>
              <a:buNone/>
            </a:pPr>
            <a:endParaRPr/>
          </a:p>
        </p:txBody>
      </p:sp>
      <p:pic>
        <p:nvPicPr>
          <p:cNvPr id="95" name="Google Shape;95;g1647007945e_0_0" descr="The Loyola University Chicago McNair Scholars Program provides academic support, research opportunities, and involvement in scholarly activities to qualifying students who have the desire and potential to earn an advanced degree. Program participants are either first generation college students or are members of a group underrepresented in graduate education. Loyola's McNair Scholars Program selects fifteen students each year and works closely with them to ensure their successful completion of the baccalaureate degree and application and admission to graduate school. To learn more visit http://www.luc.edu/mcnair/index.shtml?utm_source=youtube&amp;utm_medium=HCnSzCXUipI&amp;utm_content=mcnair-scholars-program&amp;utm_campaign=video-post-umc." title="From Point A to PhD: McNair Scholars Program">
            <a:hlinkClick r:id="rId5"/>
          </p:cNvPr>
          <p:cNvPicPr preferRelativeResize="0"/>
          <p:nvPr/>
        </p:nvPicPr>
        <p:blipFill rotWithShape="1">
          <a:blip r:embed="rId6">
            <a:alphaModFix/>
          </a:blip>
          <a:srcRect/>
          <a:stretch/>
        </p:blipFill>
        <p:spPr>
          <a:xfrm>
            <a:off x="457200" y="1147328"/>
            <a:ext cx="3989975" cy="29924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10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99"/>
        <p:cNvGrpSpPr/>
        <p:nvPr/>
      </p:nvGrpSpPr>
      <p:grpSpPr>
        <a:xfrm>
          <a:off x="0" y="0"/>
          <a:ext cx="0" cy="0"/>
          <a:chOff x="0" y="0"/>
          <a:chExt cx="0" cy="0"/>
        </a:xfrm>
      </p:grpSpPr>
      <p:sp>
        <p:nvSpPr>
          <p:cNvPr id="100" name="Google Shape;100;p4"/>
          <p:cNvSpPr txBox="1">
            <a:spLocks noGrp="1"/>
          </p:cNvSpPr>
          <p:nvPr>
            <p:ph type="title"/>
          </p:nvPr>
        </p:nvSpPr>
        <p:spPr>
          <a:xfrm>
            <a:off x="457200" y="205979"/>
            <a:ext cx="8229600" cy="857250"/>
          </a:xfrm>
          <a:prstGeom prst="rect">
            <a:avLst/>
          </a:prstGeom>
          <a:solidFill>
            <a:srgbClr val="FFBA0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Expectations of Faculty Mentors</a:t>
            </a:r>
            <a:endParaRPr/>
          </a:p>
        </p:txBody>
      </p:sp>
      <p:sp>
        <p:nvSpPr>
          <p:cNvPr id="101" name="Google Shape;101;p4"/>
          <p:cNvSpPr txBox="1">
            <a:spLocks noGrp="1"/>
          </p:cNvSpPr>
          <p:nvPr>
            <p:ph type="body" idx="1"/>
          </p:nvPr>
        </p:nvSpPr>
        <p:spPr>
          <a:xfrm>
            <a:off x="512050" y="1225525"/>
            <a:ext cx="8229600" cy="3818700"/>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lnSpc>
                <a:spcPct val="170000"/>
              </a:lnSpc>
              <a:spcBef>
                <a:spcPts val="0"/>
              </a:spcBef>
              <a:spcAft>
                <a:spcPts val="0"/>
              </a:spcAft>
              <a:buClr>
                <a:schemeClr val="dk1"/>
              </a:buClr>
              <a:buSzPct val="100000"/>
              <a:buFont typeface="Noto Sans"/>
              <a:buChar char="❖"/>
            </a:pPr>
            <a:r>
              <a:rPr lang="en-US" sz="2000" i="1"/>
              <a:t>Mentoring students underdeveloped in their research and creative projects entails responsibilities: You will be asked to:</a:t>
            </a:r>
            <a:endParaRPr/>
          </a:p>
          <a:p>
            <a:pPr marL="742950" lvl="1" indent="-285750" algn="l" rtl="0">
              <a:lnSpc>
                <a:spcPct val="170000"/>
              </a:lnSpc>
              <a:spcBef>
                <a:spcPts val="296"/>
              </a:spcBef>
              <a:spcAft>
                <a:spcPts val="0"/>
              </a:spcAft>
              <a:buClr>
                <a:schemeClr val="dk1"/>
              </a:buClr>
              <a:buSzPct val="100000"/>
              <a:buFont typeface="Noto Sans"/>
              <a:buChar char="❖"/>
            </a:pPr>
            <a:r>
              <a:rPr lang="en-US" sz="1600" i="1"/>
              <a:t>Set high standards for performance for both the student and yourself</a:t>
            </a:r>
            <a:endParaRPr/>
          </a:p>
          <a:p>
            <a:pPr marL="742950" lvl="1" indent="-285750" algn="l" rtl="0">
              <a:lnSpc>
                <a:spcPct val="170000"/>
              </a:lnSpc>
              <a:spcBef>
                <a:spcPts val="296"/>
              </a:spcBef>
              <a:spcAft>
                <a:spcPts val="0"/>
              </a:spcAft>
              <a:buClr>
                <a:schemeClr val="dk1"/>
              </a:buClr>
              <a:buSzPct val="100000"/>
              <a:buFont typeface="Noto Sans"/>
              <a:buChar char="❖"/>
            </a:pPr>
            <a:r>
              <a:rPr lang="en-US" sz="1600" i="1"/>
              <a:t>Give positive support, not just negative criticism</a:t>
            </a:r>
            <a:endParaRPr/>
          </a:p>
          <a:p>
            <a:pPr marL="742950" lvl="1" indent="-285750" algn="l" rtl="0">
              <a:lnSpc>
                <a:spcPct val="170000"/>
              </a:lnSpc>
              <a:spcBef>
                <a:spcPts val="296"/>
              </a:spcBef>
              <a:spcAft>
                <a:spcPts val="0"/>
              </a:spcAft>
              <a:buClr>
                <a:schemeClr val="dk1"/>
              </a:buClr>
              <a:buSzPct val="100000"/>
              <a:buFont typeface="Noto Sans"/>
              <a:buChar char="❖"/>
            </a:pPr>
            <a:r>
              <a:rPr lang="en-US" sz="1600" i="1"/>
              <a:t>Assess your student’s ability realistically; offer special opportunities such as conference or co-publishing as appropriate, but don’t hold out false hopes</a:t>
            </a:r>
            <a:endParaRPr/>
          </a:p>
          <a:p>
            <a:pPr marL="742950" lvl="1" indent="-285750" algn="l" rtl="0">
              <a:lnSpc>
                <a:spcPct val="170000"/>
              </a:lnSpc>
              <a:spcBef>
                <a:spcPts val="296"/>
              </a:spcBef>
              <a:spcAft>
                <a:spcPts val="0"/>
              </a:spcAft>
              <a:buClr>
                <a:schemeClr val="dk1"/>
              </a:buClr>
              <a:buSzPct val="100000"/>
              <a:buFont typeface="Noto Sans"/>
              <a:buChar char="❖"/>
            </a:pPr>
            <a:r>
              <a:rPr lang="en-US" sz="1600" i="1"/>
              <a:t>Enjoy the process of working with your student										</a:t>
            </a:r>
            <a:endParaRPr/>
          </a:p>
          <a:p>
            <a:pPr marL="0" lvl="0" indent="0" algn="l" rtl="0">
              <a:lnSpc>
                <a:spcPct val="100000"/>
              </a:lnSpc>
              <a:spcBef>
                <a:spcPts val="370"/>
              </a:spcBef>
              <a:spcAft>
                <a:spcPts val="0"/>
              </a:spcAft>
              <a:buSzPct val="100000"/>
              <a:buNone/>
            </a:pPr>
            <a:r>
              <a:rPr lang="en-US" sz="2000" i="1"/>
              <a:t>	</a:t>
            </a:r>
            <a:r>
              <a:rPr lang="en-US" sz="1500"/>
              <a:t>Source: </a:t>
            </a:r>
            <a:r>
              <a:rPr lang="en-US" sz="1500" u="sng">
                <a:solidFill>
                  <a:schemeClr val="hlink"/>
                </a:solidFill>
                <a:hlinkClick r:id="rId4"/>
              </a:rPr>
              <a:t>https://mcnair.wisc.edu/faculty-mentors/</a:t>
            </a:r>
            <a:endParaRPr sz="1500"/>
          </a:p>
          <a:p>
            <a:pPr marL="0" lvl="0" indent="0" algn="l" rtl="0">
              <a:lnSpc>
                <a:spcPct val="100000"/>
              </a:lnSpc>
              <a:spcBef>
                <a:spcPts val="370"/>
              </a:spcBef>
              <a:spcAft>
                <a:spcPts val="0"/>
              </a:spcAft>
              <a:buClr>
                <a:schemeClr val="dk1"/>
              </a:buClr>
              <a:buSzPct val="100000"/>
              <a:buNone/>
            </a:pPr>
            <a:r>
              <a:rPr lang="en-US" sz="2000" i="1"/>
              <a:t>							</a:t>
            </a:r>
            <a:endParaRPr/>
          </a:p>
        </p:txBody>
      </p:sp>
      <p:pic>
        <p:nvPicPr>
          <p:cNvPr id="102" name="Google Shape;102;p4"/>
          <p:cNvPicPr preferRelativeResize="0"/>
          <p:nvPr/>
        </p:nvPicPr>
        <p:blipFill rotWithShape="1">
          <a:blip r:embed="rId5">
            <a:alphaModFix/>
          </a:blip>
          <a:srcRect/>
          <a:stretch/>
        </p:blipFill>
        <p:spPr>
          <a:xfrm>
            <a:off x="6612883" y="3838836"/>
            <a:ext cx="1786283" cy="130465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107"/>
        <p:cNvGrpSpPr/>
        <p:nvPr/>
      </p:nvGrpSpPr>
      <p:grpSpPr>
        <a:xfrm>
          <a:off x="0" y="0"/>
          <a:ext cx="0" cy="0"/>
          <a:chOff x="0" y="0"/>
          <a:chExt cx="0" cy="0"/>
        </a:xfrm>
      </p:grpSpPr>
      <p:sp>
        <p:nvSpPr>
          <p:cNvPr id="108" name="Google Shape;108;p5"/>
          <p:cNvSpPr txBox="1">
            <a:spLocks noGrp="1"/>
          </p:cNvSpPr>
          <p:nvPr>
            <p:ph type="title"/>
          </p:nvPr>
        </p:nvSpPr>
        <p:spPr>
          <a:xfrm>
            <a:off x="457200" y="205979"/>
            <a:ext cx="8229600" cy="857250"/>
          </a:xfrm>
          <a:prstGeom prst="rect">
            <a:avLst/>
          </a:prstGeom>
          <a:solidFill>
            <a:srgbClr val="FFBA0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Roles of the Faculty Mentor</a:t>
            </a:r>
            <a:endParaRPr/>
          </a:p>
        </p:txBody>
      </p:sp>
      <p:sp>
        <p:nvSpPr>
          <p:cNvPr id="109" name="Google Shape;109;p5"/>
          <p:cNvSpPr txBox="1">
            <a:spLocks noGrp="1"/>
          </p:cNvSpPr>
          <p:nvPr>
            <p:ph type="body" idx="1"/>
          </p:nvPr>
        </p:nvSpPr>
        <p:spPr>
          <a:xfrm>
            <a:off x="457200" y="1052400"/>
            <a:ext cx="8372400" cy="3644400"/>
          </a:xfrm>
          <a:prstGeom prst="rect">
            <a:avLst/>
          </a:prstGeom>
          <a:noFill/>
          <a:ln>
            <a:noFill/>
          </a:ln>
        </p:spPr>
        <p:txBody>
          <a:bodyPr spcFirstLastPara="1" wrap="square" lIns="91425" tIns="45700" rIns="91425" bIns="45700" anchor="t" anchorCtr="0">
            <a:normAutofit fontScale="32500" lnSpcReduction="20000"/>
          </a:bodyPr>
          <a:lstStyle/>
          <a:p>
            <a:pPr marL="342900" lvl="0" indent="-342900" algn="l" rtl="0">
              <a:lnSpc>
                <a:spcPct val="100000"/>
              </a:lnSpc>
              <a:spcBef>
                <a:spcPts val="0"/>
              </a:spcBef>
              <a:spcAft>
                <a:spcPts val="0"/>
              </a:spcAft>
              <a:buClr>
                <a:schemeClr val="dk1"/>
              </a:buClr>
              <a:buSzPct val="100000"/>
              <a:buFont typeface="Noto Sans"/>
              <a:buChar char="❖"/>
            </a:pPr>
            <a:r>
              <a:rPr lang="en-US" sz="7200"/>
              <a:t>Advisors: people with career experience willing to share their knowledge</a:t>
            </a:r>
            <a:endParaRPr/>
          </a:p>
          <a:p>
            <a:pPr marL="342900" lvl="0" indent="-342900" algn="l" rtl="0">
              <a:lnSpc>
                <a:spcPct val="100000"/>
              </a:lnSpc>
              <a:spcBef>
                <a:spcPts val="0"/>
              </a:spcBef>
              <a:spcAft>
                <a:spcPts val="0"/>
              </a:spcAft>
              <a:buClr>
                <a:schemeClr val="dk1"/>
              </a:buClr>
              <a:buSzPct val="100000"/>
              <a:buFont typeface="Noto Sans"/>
              <a:buChar char="❖"/>
            </a:pPr>
            <a:r>
              <a:rPr lang="en-US" sz="7200"/>
              <a:t>Supporters: people who give emotional and moral encouragement</a:t>
            </a:r>
            <a:endParaRPr/>
          </a:p>
          <a:p>
            <a:pPr marL="342900" lvl="0" indent="-342900" algn="l" rtl="0">
              <a:lnSpc>
                <a:spcPct val="100000"/>
              </a:lnSpc>
              <a:spcBef>
                <a:spcPts val="0"/>
              </a:spcBef>
              <a:spcAft>
                <a:spcPts val="0"/>
              </a:spcAft>
              <a:buClr>
                <a:schemeClr val="dk1"/>
              </a:buClr>
              <a:buSzPct val="100000"/>
              <a:buFont typeface="Noto Sans"/>
              <a:buChar char="❖"/>
            </a:pPr>
            <a:r>
              <a:rPr lang="en-US" sz="7200"/>
              <a:t>Tutors: people who give specific feedback on one’s performance</a:t>
            </a:r>
            <a:endParaRPr sz="6800"/>
          </a:p>
          <a:p>
            <a:pPr marL="342900" lvl="0" indent="-342900" algn="l" rtl="0">
              <a:lnSpc>
                <a:spcPct val="100000"/>
              </a:lnSpc>
              <a:spcBef>
                <a:spcPts val="360"/>
              </a:spcBef>
              <a:spcAft>
                <a:spcPts val="0"/>
              </a:spcAft>
              <a:buClr>
                <a:schemeClr val="dk1"/>
              </a:buClr>
              <a:buSzPct val="100000"/>
              <a:buFont typeface="Noto Sans"/>
              <a:buChar char="❖"/>
            </a:pPr>
            <a:r>
              <a:rPr lang="en-US" sz="7200"/>
              <a:t>Sponsors: sources of information about and aid in obtaining opportunities</a:t>
            </a:r>
            <a:endParaRPr sz="7200"/>
          </a:p>
          <a:p>
            <a:pPr marL="342900" lvl="0" indent="-342900" algn="l" rtl="0">
              <a:lnSpc>
                <a:spcPct val="100000"/>
              </a:lnSpc>
              <a:spcBef>
                <a:spcPts val="360"/>
              </a:spcBef>
              <a:spcAft>
                <a:spcPts val="0"/>
              </a:spcAft>
              <a:buClr>
                <a:schemeClr val="dk1"/>
              </a:buClr>
              <a:buSzPct val="100000"/>
              <a:buFont typeface="Noto Sans"/>
              <a:buChar char="❖"/>
            </a:pPr>
            <a:r>
              <a:rPr lang="en-US" sz="7200"/>
              <a:t>Role models: of the kind of person one should be in an academic setting</a:t>
            </a:r>
            <a:endParaRPr sz="7200"/>
          </a:p>
          <a:p>
            <a:pPr marL="0" lvl="0" indent="0" algn="l" rtl="0">
              <a:lnSpc>
                <a:spcPct val="100000"/>
              </a:lnSpc>
              <a:spcBef>
                <a:spcPts val="360"/>
              </a:spcBef>
              <a:spcAft>
                <a:spcPts val="0"/>
              </a:spcAft>
              <a:buClr>
                <a:schemeClr val="dk1"/>
              </a:buClr>
              <a:buSzPct val="100000"/>
              <a:buNone/>
            </a:pPr>
            <a:endParaRPr sz="7200"/>
          </a:p>
          <a:p>
            <a:pPr marL="0" lvl="0" indent="0" algn="l" rtl="0">
              <a:lnSpc>
                <a:spcPct val="100000"/>
              </a:lnSpc>
              <a:spcBef>
                <a:spcPts val="360"/>
              </a:spcBef>
              <a:spcAft>
                <a:spcPts val="0"/>
              </a:spcAft>
              <a:buSzPct val="100000"/>
              <a:buNone/>
            </a:pPr>
            <a:r>
              <a:rPr lang="en-US" sz="7200"/>
              <a:t>			</a:t>
            </a:r>
            <a:r>
              <a:rPr lang="en-US" sz="2400"/>
              <a:t>Source: </a:t>
            </a:r>
            <a:r>
              <a:rPr lang="en-US" sz="2400" u="sng">
                <a:solidFill>
                  <a:schemeClr val="hlink"/>
                </a:solidFill>
                <a:hlinkClick r:id="rId4"/>
              </a:rPr>
              <a:t>https://mcnair.wisc.edu/faculty-mentors/</a:t>
            </a:r>
            <a:endParaRPr sz="2400"/>
          </a:p>
          <a:p>
            <a:pPr marL="0" lvl="0" indent="0" algn="l" rtl="0">
              <a:lnSpc>
                <a:spcPct val="100000"/>
              </a:lnSpc>
              <a:spcBef>
                <a:spcPts val="360"/>
              </a:spcBef>
              <a:spcAft>
                <a:spcPts val="0"/>
              </a:spcAft>
              <a:buSzPct val="100000"/>
              <a:buNone/>
            </a:pPr>
            <a:endParaRPr sz="7200"/>
          </a:p>
          <a:p>
            <a:pPr marL="0" lvl="0" indent="0" algn="l" rtl="0">
              <a:lnSpc>
                <a:spcPct val="100000"/>
              </a:lnSpc>
              <a:spcBef>
                <a:spcPts val="360"/>
              </a:spcBef>
              <a:spcAft>
                <a:spcPts val="0"/>
              </a:spcAft>
              <a:buClr>
                <a:schemeClr val="dk1"/>
              </a:buClr>
              <a:buSzPct val="100000"/>
              <a:buNone/>
            </a:pPr>
            <a:endParaRPr sz="1800"/>
          </a:p>
          <a:p>
            <a:pPr marL="342900" lvl="0" indent="-152400" algn="l" rtl="0">
              <a:lnSpc>
                <a:spcPct val="100000"/>
              </a:lnSpc>
              <a:spcBef>
                <a:spcPts val="600"/>
              </a:spcBef>
              <a:spcAft>
                <a:spcPts val="0"/>
              </a:spcAft>
              <a:buClr>
                <a:schemeClr val="dk1"/>
              </a:buClr>
              <a:buSzPct val="100000"/>
              <a:buNone/>
            </a:pPr>
            <a:endParaRPr sz="3000">
              <a:solidFill>
                <a:srgbClr val="FF0000"/>
              </a:solidFill>
            </a:endParaRPr>
          </a:p>
          <a:p>
            <a:pPr marL="342900" lvl="0" indent="-152400" algn="l" rtl="0">
              <a:lnSpc>
                <a:spcPct val="100000"/>
              </a:lnSpc>
              <a:spcBef>
                <a:spcPts val="600"/>
              </a:spcBef>
              <a:spcAft>
                <a:spcPts val="0"/>
              </a:spcAft>
              <a:buClr>
                <a:schemeClr val="dk1"/>
              </a:buClr>
              <a:buSzPct val="100000"/>
              <a:buNone/>
            </a:pPr>
            <a:endParaRPr sz="3000">
              <a:solidFill>
                <a:srgbClr val="FF0000"/>
              </a:solidFill>
            </a:endParaRPr>
          </a:p>
          <a:p>
            <a:pPr marL="342900" lvl="0" indent="-139700" algn="l" rtl="0">
              <a:lnSpc>
                <a:spcPct val="100000"/>
              </a:lnSpc>
              <a:spcBef>
                <a:spcPts val="640"/>
              </a:spcBef>
              <a:spcAft>
                <a:spcPts val="0"/>
              </a:spcAft>
              <a:buClr>
                <a:schemeClr val="dk1"/>
              </a:buClr>
              <a:buSzPct val="100000"/>
              <a:buNone/>
            </a:pPr>
            <a:endParaRPr/>
          </a:p>
        </p:txBody>
      </p:sp>
      <p:pic>
        <p:nvPicPr>
          <p:cNvPr id="110" name="Google Shape;110;p5"/>
          <p:cNvPicPr preferRelativeResize="0"/>
          <p:nvPr/>
        </p:nvPicPr>
        <p:blipFill rotWithShape="1">
          <a:blip r:embed="rId5">
            <a:alphaModFix/>
          </a:blip>
          <a:srcRect/>
          <a:stretch/>
        </p:blipFill>
        <p:spPr>
          <a:xfrm>
            <a:off x="7240285" y="3895238"/>
            <a:ext cx="1589315" cy="89399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115"/>
        <p:cNvGrpSpPr/>
        <p:nvPr/>
      </p:nvGrpSpPr>
      <p:grpSpPr>
        <a:xfrm>
          <a:off x="0" y="0"/>
          <a:ext cx="0" cy="0"/>
          <a:chOff x="0" y="0"/>
          <a:chExt cx="0" cy="0"/>
        </a:xfrm>
      </p:grpSpPr>
      <p:sp>
        <p:nvSpPr>
          <p:cNvPr id="116" name="Google Shape;116;p6"/>
          <p:cNvSpPr txBox="1">
            <a:spLocks noGrp="1"/>
          </p:cNvSpPr>
          <p:nvPr>
            <p:ph type="title"/>
          </p:nvPr>
        </p:nvSpPr>
        <p:spPr>
          <a:xfrm>
            <a:off x="457200" y="205979"/>
            <a:ext cx="8229600" cy="857250"/>
          </a:xfrm>
          <a:prstGeom prst="rect">
            <a:avLst/>
          </a:prstGeom>
          <a:solidFill>
            <a:srgbClr val="FFBA0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11111"/>
              <a:buFont typeface="Calibri"/>
              <a:buNone/>
            </a:pPr>
            <a:r>
              <a:rPr lang="en-US"/>
              <a:t>Responsibilities of the Faculty Mentor</a:t>
            </a:r>
            <a:endParaRPr/>
          </a:p>
        </p:txBody>
      </p:sp>
      <p:sp>
        <p:nvSpPr>
          <p:cNvPr id="117" name="Google Shape;117;p6"/>
          <p:cNvSpPr txBox="1">
            <a:spLocks noGrp="1"/>
          </p:cNvSpPr>
          <p:nvPr>
            <p:ph type="body" idx="1"/>
          </p:nvPr>
        </p:nvSpPr>
        <p:spPr>
          <a:xfrm>
            <a:off x="457200" y="1052400"/>
            <a:ext cx="8229600" cy="3761337"/>
          </a:xfrm>
          <a:prstGeom prst="rect">
            <a:avLst/>
          </a:prstGeom>
          <a:noFill/>
          <a:ln>
            <a:noFill/>
          </a:ln>
        </p:spPr>
        <p:txBody>
          <a:bodyPr spcFirstLastPara="1" wrap="square" lIns="91425" tIns="45700" rIns="91425" bIns="45700" anchor="t" anchorCtr="0">
            <a:normAutofit fontScale="70000" lnSpcReduction="20000"/>
          </a:bodyPr>
          <a:lstStyle/>
          <a:p>
            <a:pPr marL="342900" lvl="0" indent="-317706" algn="l" rtl="0">
              <a:lnSpc>
                <a:spcPct val="100000"/>
              </a:lnSpc>
              <a:spcBef>
                <a:spcPts val="0"/>
              </a:spcBef>
              <a:spcAft>
                <a:spcPts val="0"/>
              </a:spcAft>
              <a:buClr>
                <a:srgbClr val="000000"/>
              </a:buClr>
              <a:buSzPct val="100000"/>
              <a:buFont typeface="Noto Sans"/>
              <a:buChar char="❖"/>
            </a:pPr>
            <a:r>
              <a:rPr lang="en-US" sz="2550">
                <a:solidFill>
                  <a:srgbClr val="000000"/>
                </a:solidFill>
              </a:rPr>
              <a:t>Work closely with the scholar, meeting regularly</a:t>
            </a:r>
            <a:endParaRPr sz="2550"/>
          </a:p>
          <a:p>
            <a:pPr marL="342900" lvl="0" indent="-317706" algn="l" rtl="0">
              <a:lnSpc>
                <a:spcPct val="100000"/>
              </a:lnSpc>
              <a:spcBef>
                <a:spcPts val="360"/>
              </a:spcBef>
              <a:spcAft>
                <a:spcPts val="0"/>
              </a:spcAft>
              <a:buClr>
                <a:srgbClr val="000000"/>
              </a:buClr>
              <a:buSzPct val="100000"/>
              <a:buFont typeface="Noto Sans"/>
              <a:buChar char="❖"/>
            </a:pPr>
            <a:r>
              <a:rPr lang="en-US" sz="2550">
                <a:solidFill>
                  <a:srgbClr val="000000"/>
                </a:solidFill>
              </a:rPr>
              <a:t>Update McNair staff on student progress</a:t>
            </a:r>
            <a:endParaRPr/>
          </a:p>
          <a:p>
            <a:pPr marL="342900" lvl="0" indent="-317706" algn="l" rtl="0">
              <a:lnSpc>
                <a:spcPct val="100000"/>
              </a:lnSpc>
              <a:spcBef>
                <a:spcPts val="360"/>
              </a:spcBef>
              <a:spcAft>
                <a:spcPts val="0"/>
              </a:spcAft>
              <a:buClr>
                <a:srgbClr val="000000"/>
              </a:buClr>
              <a:buSzPct val="100000"/>
              <a:buFont typeface="Noto Sans"/>
              <a:buChar char="❖"/>
            </a:pPr>
            <a:r>
              <a:rPr lang="en-US" sz="2550">
                <a:solidFill>
                  <a:srgbClr val="000000"/>
                </a:solidFill>
              </a:rPr>
              <a:t>Assist student in the development of research action plan</a:t>
            </a:r>
            <a:endParaRPr/>
          </a:p>
          <a:p>
            <a:pPr marL="342900" lvl="0" indent="-317706" algn="l" rtl="0">
              <a:lnSpc>
                <a:spcPct val="100000"/>
              </a:lnSpc>
              <a:spcBef>
                <a:spcPts val="360"/>
              </a:spcBef>
              <a:spcAft>
                <a:spcPts val="0"/>
              </a:spcAft>
              <a:buClr>
                <a:srgbClr val="000000"/>
              </a:buClr>
              <a:buSzPct val="100000"/>
              <a:buFont typeface="Noto Sans"/>
              <a:buChar char="❖"/>
            </a:pPr>
            <a:r>
              <a:rPr lang="en-US" sz="2550">
                <a:solidFill>
                  <a:srgbClr val="000000"/>
                </a:solidFill>
              </a:rPr>
              <a:t>Serve as instructor, guiding the identification, design, and the completion of appropriate research work (ex. Abstract, introduction, lit. review, methodology, results, conclusion, etc.)</a:t>
            </a:r>
            <a:endParaRPr/>
          </a:p>
          <a:p>
            <a:pPr marL="342900" lvl="0" indent="-317706" algn="l" rtl="0">
              <a:lnSpc>
                <a:spcPct val="100000"/>
              </a:lnSpc>
              <a:spcBef>
                <a:spcPts val="360"/>
              </a:spcBef>
              <a:spcAft>
                <a:spcPts val="0"/>
              </a:spcAft>
              <a:buClr>
                <a:srgbClr val="000000"/>
              </a:buClr>
              <a:buSzPct val="100000"/>
              <a:buFont typeface="Noto Sans"/>
              <a:buChar char="❖"/>
            </a:pPr>
            <a:r>
              <a:rPr lang="en-US" sz="2550">
                <a:solidFill>
                  <a:srgbClr val="000000"/>
                </a:solidFill>
              </a:rPr>
              <a:t>Give constructive and critical review of all of the components of the scholar’s research project</a:t>
            </a:r>
            <a:endParaRPr/>
          </a:p>
          <a:p>
            <a:pPr marL="342900" lvl="0" indent="-317706" algn="l" rtl="0">
              <a:lnSpc>
                <a:spcPct val="100000"/>
              </a:lnSpc>
              <a:spcBef>
                <a:spcPts val="360"/>
              </a:spcBef>
              <a:spcAft>
                <a:spcPts val="0"/>
              </a:spcAft>
              <a:buClr>
                <a:srgbClr val="000000"/>
              </a:buClr>
              <a:buSzPct val="100000"/>
              <a:buFont typeface="Noto Sans"/>
              <a:buChar char="❖"/>
            </a:pPr>
            <a:r>
              <a:rPr lang="en-US" sz="2550">
                <a:solidFill>
                  <a:srgbClr val="000000"/>
                </a:solidFill>
              </a:rPr>
              <a:t>Assist the scholar in preparing and being selected for appropriate presentation(s) of research project</a:t>
            </a:r>
            <a:endParaRPr/>
          </a:p>
          <a:p>
            <a:pPr marL="342900" lvl="0" indent="-317706" algn="l" rtl="0">
              <a:lnSpc>
                <a:spcPct val="100000"/>
              </a:lnSpc>
              <a:spcBef>
                <a:spcPts val="360"/>
              </a:spcBef>
              <a:spcAft>
                <a:spcPts val="0"/>
              </a:spcAft>
              <a:buClr>
                <a:srgbClr val="000000"/>
              </a:buClr>
              <a:buSzPct val="100000"/>
              <a:buFont typeface="Noto Sans"/>
              <a:buChar char="❖"/>
            </a:pPr>
            <a:r>
              <a:rPr lang="en-US" sz="2550">
                <a:solidFill>
                  <a:srgbClr val="000000"/>
                </a:solidFill>
              </a:rPr>
              <a:t>Provide feedback to the McNair Program regarding both the student and the program in general</a:t>
            </a:r>
            <a:endParaRPr/>
          </a:p>
          <a:p>
            <a:pPr marL="25194" lvl="0" indent="0" algn="l" rtl="0">
              <a:lnSpc>
                <a:spcPct val="100000"/>
              </a:lnSpc>
              <a:spcBef>
                <a:spcPts val="360"/>
              </a:spcBef>
              <a:spcAft>
                <a:spcPts val="0"/>
              </a:spcAft>
              <a:buClr>
                <a:srgbClr val="000000"/>
              </a:buClr>
              <a:buSzPct val="100000"/>
              <a:buNone/>
            </a:pPr>
            <a:r>
              <a:rPr lang="en-US" sz="2550">
                <a:solidFill>
                  <a:srgbClr val="000000"/>
                </a:solidFill>
              </a:rPr>
              <a:t> </a:t>
            </a:r>
            <a:endParaRPr sz="1800"/>
          </a:p>
          <a:p>
            <a:pPr marL="0" lvl="0" indent="0" algn="l" rtl="0">
              <a:lnSpc>
                <a:spcPct val="100000"/>
              </a:lnSpc>
              <a:spcBef>
                <a:spcPts val="600"/>
              </a:spcBef>
              <a:spcAft>
                <a:spcPts val="0"/>
              </a:spcAft>
              <a:buSzPct val="100000"/>
              <a:buNone/>
            </a:pPr>
            <a:r>
              <a:rPr lang="en-US" sz="1600">
                <a:solidFill>
                  <a:srgbClr val="FF0000"/>
                </a:solidFill>
              </a:rPr>
              <a:t>	</a:t>
            </a:r>
            <a:r>
              <a:rPr lang="en-US" sz="1600"/>
              <a:t>Source: </a:t>
            </a:r>
            <a:r>
              <a:rPr lang="en-US" sz="1600" u="sng">
                <a:solidFill>
                  <a:schemeClr val="hlink"/>
                </a:solidFill>
                <a:hlinkClick r:id="rId4"/>
              </a:rPr>
              <a:t>https://mcnair.wisc.edu/faculty-mentors/</a:t>
            </a:r>
            <a:endParaRPr sz="1600"/>
          </a:p>
          <a:p>
            <a:pPr marL="0" lvl="0" indent="0" algn="l" rtl="0">
              <a:lnSpc>
                <a:spcPct val="100000"/>
              </a:lnSpc>
              <a:spcBef>
                <a:spcPts val="600"/>
              </a:spcBef>
              <a:spcAft>
                <a:spcPts val="0"/>
              </a:spcAft>
              <a:buClr>
                <a:schemeClr val="dk1"/>
              </a:buClr>
              <a:buSzPct val="100000"/>
              <a:buNone/>
            </a:pPr>
            <a:endParaRPr sz="1600">
              <a:solidFill>
                <a:srgbClr val="FF0000"/>
              </a:solidFill>
            </a:endParaRPr>
          </a:p>
          <a:p>
            <a:pPr marL="342900" lvl="0" indent="-152400" algn="l" rtl="0">
              <a:lnSpc>
                <a:spcPct val="100000"/>
              </a:lnSpc>
              <a:spcBef>
                <a:spcPts val="600"/>
              </a:spcBef>
              <a:spcAft>
                <a:spcPts val="0"/>
              </a:spcAft>
              <a:buClr>
                <a:schemeClr val="dk1"/>
              </a:buClr>
              <a:buSzPct val="100000"/>
              <a:buNone/>
            </a:pPr>
            <a:endParaRPr sz="3000">
              <a:solidFill>
                <a:srgbClr val="FF0000"/>
              </a:solidFill>
            </a:endParaRPr>
          </a:p>
          <a:p>
            <a:pPr marL="342900" lvl="0" indent="-139700" algn="l" rtl="0">
              <a:lnSpc>
                <a:spcPct val="100000"/>
              </a:lnSpc>
              <a:spcBef>
                <a:spcPts val="640"/>
              </a:spcBef>
              <a:spcAft>
                <a:spcPts val="0"/>
              </a:spcAft>
              <a:buClr>
                <a:schemeClr val="dk1"/>
              </a:buClr>
              <a:buSzPct val="100000"/>
              <a:buNone/>
            </a:pPr>
            <a:endParaRPr/>
          </a:p>
        </p:txBody>
      </p:sp>
      <p:pic>
        <p:nvPicPr>
          <p:cNvPr id="118" name="Google Shape;118;p6"/>
          <p:cNvPicPr preferRelativeResize="0"/>
          <p:nvPr/>
        </p:nvPicPr>
        <p:blipFill rotWithShape="1">
          <a:blip r:embed="rId5">
            <a:alphaModFix/>
          </a:blip>
          <a:srcRect/>
          <a:stretch/>
        </p:blipFill>
        <p:spPr>
          <a:xfrm>
            <a:off x="6320091" y="4225301"/>
            <a:ext cx="2194750" cy="71329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7"/>
          <p:cNvSpPr txBox="1">
            <a:spLocks noGrp="1"/>
          </p:cNvSpPr>
          <p:nvPr>
            <p:ph type="title"/>
          </p:nvPr>
        </p:nvSpPr>
        <p:spPr>
          <a:xfrm>
            <a:off x="457200" y="205979"/>
            <a:ext cx="8229600" cy="857250"/>
          </a:xfrm>
          <a:prstGeom prst="rect">
            <a:avLst/>
          </a:prstGeom>
          <a:solidFill>
            <a:srgbClr val="FFBA0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Qualifications for Faculty Mentors</a:t>
            </a:r>
            <a:endParaRPr/>
          </a:p>
        </p:txBody>
      </p:sp>
      <p:sp>
        <p:nvSpPr>
          <p:cNvPr id="125" name="Google Shape;125;p7"/>
          <p:cNvSpPr txBox="1">
            <a:spLocks noGrp="1"/>
          </p:cNvSpPr>
          <p:nvPr>
            <p:ph type="body" idx="1"/>
          </p:nvPr>
        </p:nvSpPr>
        <p:spPr>
          <a:xfrm>
            <a:off x="457200" y="1052400"/>
            <a:ext cx="8372400" cy="3644400"/>
          </a:xfrm>
          <a:prstGeom prst="rect">
            <a:avLst/>
          </a:prstGeom>
          <a:noFill/>
          <a:ln>
            <a:noFill/>
          </a:ln>
        </p:spPr>
        <p:txBody>
          <a:bodyPr spcFirstLastPara="1" wrap="square" lIns="91425" tIns="45700" rIns="91425" bIns="45700" anchor="t" anchorCtr="0">
            <a:normAutofit fontScale="32500" lnSpcReduction="20000"/>
          </a:bodyPr>
          <a:lstStyle/>
          <a:p>
            <a:pPr marL="342900" lvl="0" indent="-342900" algn="l" rtl="0">
              <a:lnSpc>
                <a:spcPct val="100000"/>
              </a:lnSpc>
              <a:spcBef>
                <a:spcPts val="0"/>
              </a:spcBef>
              <a:spcAft>
                <a:spcPts val="0"/>
              </a:spcAft>
              <a:buClr>
                <a:schemeClr val="dk1"/>
              </a:buClr>
              <a:buSzPct val="100000"/>
              <a:buFont typeface="Noto Sans"/>
              <a:buChar char="❖"/>
            </a:pPr>
            <a:r>
              <a:rPr lang="en-US" sz="7200"/>
              <a:t>Possess a terminal degree in the appropriate discipline</a:t>
            </a:r>
            <a:endParaRPr/>
          </a:p>
          <a:p>
            <a:pPr marL="342900" lvl="0" indent="-342900" algn="l" rtl="0">
              <a:lnSpc>
                <a:spcPct val="100000"/>
              </a:lnSpc>
              <a:spcBef>
                <a:spcPts val="0"/>
              </a:spcBef>
              <a:spcAft>
                <a:spcPts val="0"/>
              </a:spcAft>
              <a:buClr>
                <a:schemeClr val="dk1"/>
              </a:buClr>
              <a:buSzPct val="100000"/>
              <a:buFont typeface="Noto Sans"/>
              <a:buChar char="❖"/>
            </a:pPr>
            <a:r>
              <a:rPr lang="en-US" sz="7200"/>
              <a:t>Have ongoing research or demonstrated research capability of high academic quality</a:t>
            </a:r>
            <a:endParaRPr sz="7200"/>
          </a:p>
          <a:p>
            <a:pPr marL="342900" lvl="0" indent="-342900" algn="l" rtl="0">
              <a:lnSpc>
                <a:spcPct val="100000"/>
              </a:lnSpc>
              <a:spcBef>
                <a:spcPts val="0"/>
              </a:spcBef>
              <a:spcAft>
                <a:spcPts val="0"/>
              </a:spcAft>
              <a:buClr>
                <a:schemeClr val="dk1"/>
              </a:buClr>
              <a:buSzPct val="100000"/>
              <a:buFont typeface="Noto Sans"/>
              <a:buChar char="❖"/>
            </a:pPr>
            <a:r>
              <a:rPr lang="en-US" sz="7200"/>
              <a:t>Demonstrate interest in working with low-income, first-generation college students</a:t>
            </a:r>
            <a:endParaRPr sz="6800"/>
          </a:p>
          <a:p>
            <a:pPr marL="342900" lvl="0" indent="-342900" algn="l" rtl="0">
              <a:lnSpc>
                <a:spcPct val="100000"/>
              </a:lnSpc>
              <a:spcBef>
                <a:spcPts val="360"/>
              </a:spcBef>
              <a:spcAft>
                <a:spcPts val="0"/>
              </a:spcAft>
              <a:buClr>
                <a:schemeClr val="dk1"/>
              </a:buClr>
              <a:buSzPct val="100000"/>
              <a:buFont typeface="Noto Sans"/>
              <a:buChar char="❖"/>
            </a:pPr>
            <a:r>
              <a:rPr lang="en-US" sz="7200"/>
              <a:t>Other qualities</a:t>
            </a:r>
            <a:endParaRPr/>
          </a:p>
          <a:p>
            <a:pPr marL="800100" lvl="1" indent="-342900" algn="l" rtl="0">
              <a:lnSpc>
                <a:spcPct val="100000"/>
              </a:lnSpc>
              <a:spcBef>
                <a:spcPts val="360"/>
              </a:spcBef>
              <a:spcAft>
                <a:spcPts val="0"/>
              </a:spcAft>
              <a:buSzPct val="100000"/>
              <a:buFont typeface="Noto Sans"/>
              <a:buChar char="❖"/>
            </a:pPr>
            <a:r>
              <a:rPr lang="en-US" sz="6800"/>
              <a:t>Supportive of the student pursuing graduate education</a:t>
            </a:r>
            <a:endParaRPr/>
          </a:p>
          <a:p>
            <a:pPr marL="800100" lvl="1" indent="-342900" algn="l" rtl="0">
              <a:lnSpc>
                <a:spcPct val="100000"/>
              </a:lnSpc>
              <a:spcBef>
                <a:spcPts val="360"/>
              </a:spcBef>
              <a:spcAft>
                <a:spcPts val="0"/>
              </a:spcAft>
              <a:buSzPct val="100000"/>
              <a:buFont typeface="Noto Sans"/>
              <a:buChar char="❖"/>
            </a:pPr>
            <a:r>
              <a:rPr lang="en-US" sz="6800"/>
              <a:t>Inspire student researchers to reach new academic heights and goals</a:t>
            </a:r>
            <a:endParaRPr sz="7200"/>
          </a:p>
          <a:p>
            <a:pPr marL="0" lvl="0" indent="0" algn="l" rtl="0">
              <a:lnSpc>
                <a:spcPct val="100000"/>
              </a:lnSpc>
              <a:spcBef>
                <a:spcPts val="360"/>
              </a:spcBef>
              <a:spcAft>
                <a:spcPts val="0"/>
              </a:spcAft>
              <a:buClr>
                <a:schemeClr val="dk1"/>
              </a:buClr>
              <a:buSzPct val="100000"/>
              <a:buNone/>
            </a:pPr>
            <a:endParaRPr sz="7200"/>
          </a:p>
          <a:p>
            <a:pPr marL="0" lvl="0" indent="0" algn="l" rtl="0">
              <a:lnSpc>
                <a:spcPct val="100000"/>
              </a:lnSpc>
              <a:spcBef>
                <a:spcPts val="360"/>
              </a:spcBef>
              <a:spcAft>
                <a:spcPts val="0"/>
              </a:spcAft>
              <a:buSzPct val="100000"/>
              <a:buNone/>
            </a:pPr>
            <a:r>
              <a:rPr lang="en-US" sz="7200"/>
              <a:t>			</a:t>
            </a:r>
            <a:r>
              <a:rPr lang="en-US" sz="2400"/>
              <a:t>Source: </a:t>
            </a:r>
            <a:r>
              <a:rPr lang="en-US" sz="2400" u="sng">
                <a:solidFill>
                  <a:schemeClr val="hlink"/>
                </a:solidFill>
                <a:hlinkClick r:id="rId3"/>
              </a:rPr>
              <a:t>https://mcnair.wisc.edu/faculty-mentors/</a:t>
            </a:r>
            <a:endParaRPr sz="2400"/>
          </a:p>
          <a:p>
            <a:pPr marL="0" lvl="0" indent="0" algn="l" rtl="0">
              <a:lnSpc>
                <a:spcPct val="100000"/>
              </a:lnSpc>
              <a:spcBef>
                <a:spcPts val="360"/>
              </a:spcBef>
              <a:spcAft>
                <a:spcPts val="0"/>
              </a:spcAft>
              <a:buSzPct val="100000"/>
              <a:buNone/>
            </a:pPr>
            <a:endParaRPr sz="7200"/>
          </a:p>
          <a:p>
            <a:pPr marL="0" lvl="0" indent="0" algn="l" rtl="0">
              <a:lnSpc>
                <a:spcPct val="100000"/>
              </a:lnSpc>
              <a:spcBef>
                <a:spcPts val="360"/>
              </a:spcBef>
              <a:spcAft>
                <a:spcPts val="0"/>
              </a:spcAft>
              <a:buClr>
                <a:schemeClr val="dk1"/>
              </a:buClr>
              <a:buSzPct val="100000"/>
              <a:buNone/>
            </a:pPr>
            <a:endParaRPr sz="1800"/>
          </a:p>
          <a:p>
            <a:pPr marL="342900" lvl="0" indent="-152400" algn="l" rtl="0">
              <a:lnSpc>
                <a:spcPct val="100000"/>
              </a:lnSpc>
              <a:spcBef>
                <a:spcPts val="600"/>
              </a:spcBef>
              <a:spcAft>
                <a:spcPts val="0"/>
              </a:spcAft>
              <a:buClr>
                <a:schemeClr val="dk1"/>
              </a:buClr>
              <a:buSzPct val="100000"/>
              <a:buNone/>
            </a:pPr>
            <a:endParaRPr sz="3000">
              <a:solidFill>
                <a:srgbClr val="FF0000"/>
              </a:solidFill>
            </a:endParaRPr>
          </a:p>
          <a:p>
            <a:pPr marL="342900" lvl="0" indent="-152400" algn="l" rtl="0">
              <a:lnSpc>
                <a:spcPct val="100000"/>
              </a:lnSpc>
              <a:spcBef>
                <a:spcPts val="600"/>
              </a:spcBef>
              <a:spcAft>
                <a:spcPts val="0"/>
              </a:spcAft>
              <a:buClr>
                <a:schemeClr val="dk1"/>
              </a:buClr>
              <a:buSzPct val="100000"/>
              <a:buNone/>
            </a:pPr>
            <a:endParaRPr sz="3000">
              <a:solidFill>
                <a:srgbClr val="FF0000"/>
              </a:solidFill>
            </a:endParaRPr>
          </a:p>
          <a:p>
            <a:pPr marL="342900" lvl="0" indent="-139700" algn="l" rtl="0">
              <a:lnSpc>
                <a:spcPct val="100000"/>
              </a:lnSpc>
              <a:spcBef>
                <a:spcPts val="640"/>
              </a:spcBef>
              <a:spcAft>
                <a:spcPts val="0"/>
              </a:spcAft>
              <a:buClr>
                <a:schemeClr val="dk1"/>
              </a:buClr>
              <a:buSzPct val="100000"/>
              <a:buNone/>
            </a:pPr>
            <a:endParaRPr/>
          </a:p>
        </p:txBody>
      </p:sp>
      <p:pic>
        <p:nvPicPr>
          <p:cNvPr id="126" name="Google Shape;126;p7"/>
          <p:cNvPicPr preferRelativeResize="0"/>
          <p:nvPr/>
        </p:nvPicPr>
        <p:blipFill rotWithShape="1">
          <a:blip r:embed="rId4">
            <a:alphaModFix/>
          </a:blip>
          <a:srcRect/>
          <a:stretch/>
        </p:blipFill>
        <p:spPr>
          <a:xfrm>
            <a:off x="7140173" y="3584511"/>
            <a:ext cx="1284168" cy="85725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745</Words>
  <Application>Microsoft Office PowerPoint</Application>
  <PresentationFormat>On-screen Show (16:9)</PresentationFormat>
  <Paragraphs>98</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Noto Sans</vt:lpstr>
      <vt:lpstr>Noto Sans Symbols</vt:lpstr>
      <vt:lpstr>Office Theme</vt:lpstr>
      <vt:lpstr>PowerPoint Presentation</vt:lpstr>
      <vt:lpstr>McNair Staff Introductions</vt:lpstr>
      <vt:lpstr>What is the McNair Scholars Program?</vt:lpstr>
      <vt:lpstr>The McNair Scholars Program Does?</vt:lpstr>
      <vt:lpstr>Faculty Mentors &amp; McNair</vt:lpstr>
      <vt:lpstr>Expectations of Faculty Mentors</vt:lpstr>
      <vt:lpstr>Roles of the Faculty Mentor</vt:lpstr>
      <vt:lpstr>Responsibilities of the Faculty Mentor</vt:lpstr>
      <vt:lpstr>Qualifications for Faculty Mentors</vt:lpstr>
      <vt:lpstr>Scholar Recruitment Process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Brand Identity</dc:creator>
  <cp:lastModifiedBy>Valerie J Robnolt Ph.D.</cp:lastModifiedBy>
  <cp:revision>2</cp:revision>
  <dcterms:created xsi:type="dcterms:W3CDTF">2017-05-25T18:52:55Z</dcterms:created>
  <dcterms:modified xsi:type="dcterms:W3CDTF">2022-11-29T14:13:36Z</dcterms:modified>
</cp:coreProperties>
</file>